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91" r:id="rId3"/>
    <p:sldId id="292" r:id="rId4"/>
    <p:sldId id="307" r:id="rId5"/>
    <p:sldId id="293" r:id="rId6"/>
    <p:sldId id="294" r:id="rId7"/>
    <p:sldId id="259" r:id="rId8"/>
    <p:sldId id="295" r:id="rId9"/>
    <p:sldId id="296" r:id="rId10"/>
    <p:sldId id="297" r:id="rId11"/>
    <p:sldId id="298" r:id="rId12"/>
    <p:sldId id="300" r:id="rId13"/>
    <p:sldId id="299" r:id="rId14"/>
    <p:sldId id="301" r:id="rId15"/>
    <p:sldId id="302" r:id="rId16"/>
    <p:sldId id="303" r:id="rId17"/>
    <p:sldId id="305" r:id="rId18"/>
    <p:sldId id="304" r:id="rId19"/>
    <p:sldId id="261" r:id="rId20"/>
    <p:sldId id="262" r:id="rId21"/>
    <p:sldId id="264" r:id="rId22"/>
    <p:sldId id="265" r:id="rId23"/>
    <p:sldId id="266" r:id="rId24"/>
    <p:sldId id="267" r:id="rId25"/>
    <p:sldId id="268" r:id="rId26"/>
    <p:sldId id="269" r:id="rId27"/>
    <p:sldId id="271" r:id="rId28"/>
    <p:sldId id="273" r:id="rId29"/>
    <p:sldId id="274" r:id="rId30"/>
    <p:sldId id="290" r:id="rId31"/>
    <p:sldId id="275" r:id="rId32"/>
    <p:sldId id="276" r:id="rId33"/>
    <p:sldId id="277" r:id="rId34"/>
    <p:sldId id="278" r:id="rId35"/>
    <p:sldId id="280" r:id="rId36"/>
    <p:sldId id="281" r:id="rId37"/>
    <p:sldId id="282" r:id="rId38"/>
    <p:sldId id="284" r:id="rId39"/>
    <p:sldId id="283" r:id="rId40"/>
    <p:sldId id="285" r:id="rId41"/>
    <p:sldId id="286" r:id="rId42"/>
    <p:sldId id="287" r:id="rId43"/>
    <p:sldId id="288" r:id="rId44"/>
    <p:sldId id="308" r:id="rId45"/>
    <p:sldId id="309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8E60"/>
    <a:srgbClr val="A50021"/>
    <a:srgbClr val="E20071"/>
    <a:srgbClr val="336699"/>
    <a:srgbClr val="220011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99" autoAdjust="0"/>
  </p:normalViewPr>
  <p:slideViewPr>
    <p:cSldViewPr>
      <p:cViewPr>
        <p:scale>
          <a:sx n="70" d="100"/>
          <a:sy n="70" d="100"/>
        </p:scale>
        <p:origin x="-1156" y="-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28B756-4794-4F38-91E0-815424EE44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476B3850-13D0-4C81-B602-201EB25F430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rgbClr val="5F4F0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СПИНАЛНИ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rgbClr val="5F4F0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АНЕСТЕТИЦИ</a:t>
          </a:r>
        </a:p>
      </dgm:t>
    </dgm:pt>
    <dgm:pt modelId="{2F4798D6-E31E-419F-BE9B-173ABEE552D8}" type="parTrans" cxnId="{C351D0B2-E38E-4D8F-85C8-9F1C72553413}">
      <dgm:prSet/>
      <dgm:spPr/>
    </dgm:pt>
    <dgm:pt modelId="{063F0DD0-F88B-4EDC-A321-682DB9CAF822}" type="sibTrans" cxnId="{C351D0B2-E38E-4D8F-85C8-9F1C72553413}">
      <dgm:prSet/>
      <dgm:spPr/>
    </dgm:pt>
    <dgm:pt modelId="{BC105AA5-5ABE-484C-B6AA-14B60D1D6B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Hipo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Лек лакши од ликвора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подиже  сe изнад места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убризгавaњa 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Cyrl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</dgm:t>
    </dgm:pt>
    <dgm:pt modelId="{A591F9C1-52ED-4018-945E-F5DA5C2E0FE6}" type="parTrans" cxnId="{BB3128F3-4985-488C-9BB5-20B6557CB389}">
      <dgm:prSet/>
      <dgm:spPr/>
    </dgm:pt>
    <dgm:pt modelId="{15E41E6A-28F5-45E0-97FD-B1D167B3637E}" type="sibTrans" cxnId="{BB3128F3-4985-488C-9BB5-20B6557CB389}">
      <dgm:prSet/>
      <dgm:spPr/>
    </dgm:pt>
    <dgm:pt modelId="{0E5DB6F3-DA7D-4031-97E8-B420AB68971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Izo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Лек јe исте sпeцифичне 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тежинe као лиkвoр и 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остаје нa мeсту  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давaњa</a:t>
          </a:r>
        </a:p>
      </dgm:t>
    </dgm:pt>
    <dgm:pt modelId="{72DA0B32-41E4-4C79-AC41-E7E13EB2F748}" type="parTrans" cxnId="{43740110-04CC-40E2-B7FC-FF1B453F6537}">
      <dgm:prSet/>
      <dgm:spPr/>
    </dgm:pt>
    <dgm:pt modelId="{549BB21B-95CD-4F15-9D4D-5CAA6450C768}" type="sibTrans" cxnId="{43740110-04CC-40E2-B7FC-FF1B453F6537}">
      <dgm:prSet/>
      <dgm:spPr/>
    </dgm:pt>
    <dgm:pt modelId="{BBDE2952-136B-49D9-9084-091C2AA5E0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Hiper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Лек јe већe спeцифичне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тежинe од ликвора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спушта sе испод мeстa </a:t>
          </a:r>
          <a:endParaRPr kumimoji="0" lang="sr-Latn-CS" altLang="en-US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altLang="en-US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rPr>
            <a:t>давaњa</a:t>
          </a:r>
        </a:p>
      </dgm:t>
    </dgm:pt>
    <dgm:pt modelId="{E22CFB52-A508-4551-9EA0-67BF1458AFF4}" type="parTrans" cxnId="{01E1C995-2BB8-4C0C-A2C3-D2D2B078B727}">
      <dgm:prSet/>
      <dgm:spPr/>
    </dgm:pt>
    <dgm:pt modelId="{8C2AFBFD-ABB3-4C9E-B56B-4BCC4B867744}" type="sibTrans" cxnId="{01E1C995-2BB8-4C0C-A2C3-D2D2B078B727}">
      <dgm:prSet/>
      <dgm:spPr/>
    </dgm:pt>
    <dgm:pt modelId="{8F7D9A85-F491-485A-B6DD-F1D211466F54}" type="pres">
      <dgm:prSet presAssocID="{0128B756-4794-4F38-91E0-815424EE44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94509AA-7A48-48E3-A806-F1086D50D5DE}" type="pres">
      <dgm:prSet presAssocID="{476B3850-13D0-4C81-B602-201EB25F4302}" presName="hierRoot1" presStyleCnt="0">
        <dgm:presLayoutVars>
          <dgm:hierBranch/>
        </dgm:presLayoutVars>
      </dgm:prSet>
      <dgm:spPr/>
    </dgm:pt>
    <dgm:pt modelId="{C47B531B-F277-4815-926C-3FFD51F6BD84}" type="pres">
      <dgm:prSet presAssocID="{476B3850-13D0-4C81-B602-201EB25F4302}" presName="rootComposite1" presStyleCnt="0"/>
      <dgm:spPr/>
    </dgm:pt>
    <dgm:pt modelId="{92C57D5A-04F4-4345-96AC-F2782D4D5D53}" type="pres">
      <dgm:prSet presAssocID="{476B3850-13D0-4C81-B602-201EB25F430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FCB82D3-8BAD-4384-9440-98E664EE9B5B}" type="pres">
      <dgm:prSet presAssocID="{476B3850-13D0-4C81-B602-201EB25F4302}" presName="rootConnector1" presStyleLbl="node1" presStyleIdx="0" presStyleCnt="0"/>
      <dgm:spPr/>
      <dgm:t>
        <a:bodyPr/>
        <a:lstStyle/>
        <a:p>
          <a:endParaRPr lang="en-GB"/>
        </a:p>
      </dgm:t>
    </dgm:pt>
    <dgm:pt modelId="{3B1C3294-AE36-4480-A199-5C1E7C8E2A29}" type="pres">
      <dgm:prSet presAssocID="{476B3850-13D0-4C81-B602-201EB25F4302}" presName="hierChild2" presStyleCnt="0"/>
      <dgm:spPr/>
    </dgm:pt>
    <dgm:pt modelId="{93BC9818-B213-499E-8328-D784275AE67D}" type="pres">
      <dgm:prSet presAssocID="{A591F9C1-52ED-4018-945E-F5DA5C2E0FE6}" presName="Name35" presStyleLbl="parChTrans1D2" presStyleIdx="0" presStyleCnt="3"/>
      <dgm:spPr/>
    </dgm:pt>
    <dgm:pt modelId="{B01A6FC0-CB4B-41AE-BECB-212ABE321293}" type="pres">
      <dgm:prSet presAssocID="{BC105AA5-5ABE-484C-B6AA-14B60D1D6B19}" presName="hierRoot2" presStyleCnt="0">
        <dgm:presLayoutVars>
          <dgm:hierBranch/>
        </dgm:presLayoutVars>
      </dgm:prSet>
      <dgm:spPr/>
    </dgm:pt>
    <dgm:pt modelId="{826982FF-F102-4EFE-B07F-0E20387DDB2E}" type="pres">
      <dgm:prSet presAssocID="{BC105AA5-5ABE-484C-B6AA-14B60D1D6B19}" presName="rootComposite" presStyleCnt="0"/>
      <dgm:spPr/>
    </dgm:pt>
    <dgm:pt modelId="{B7124CB9-04ED-4EB4-BB2A-C1B565FF3548}" type="pres">
      <dgm:prSet presAssocID="{BC105AA5-5ABE-484C-B6AA-14B60D1D6B1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7E79B6-DAE8-4162-B6CD-36108EE101A9}" type="pres">
      <dgm:prSet presAssocID="{BC105AA5-5ABE-484C-B6AA-14B60D1D6B19}" presName="rootConnector" presStyleLbl="node2" presStyleIdx="0" presStyleCnt="3"/>
      <dgm:spPr/>
      <dgm:t>
        <a:bodyPr/>
        <a:lstStyle/>
        <a:p>
          <a:endParaRPr lang="en-GB"/>
        </a:p>
      </dgm:t>
    </dgm:pt>
    <dgm:pt modelId="{A7D121FA-D999-4856-B039-0915CF065852}" type="pres">
      <dgm:prSet presAssocID="{BC105AA5-5ABE-484C-B6AA-14B60D1D6B19}" presName="hierChild4" presStyleCnt="0"/>
      <dgm:spPr/>
    </dgm:pt>
    <dgm:pt modelId="{3588D604-AD03-4DF5-B985-A440801E538B}" type="pres">
      <dgm:prSet presAssocID="{BC105AA5-5ABE-484C-B6AA-14B60D1D6B19}" presName="hierChild5" presStyleCnt="0"/>
      <dgm:spPr/>
    </dgm:pt>
    <dgm:pt modelId="{A11E841B-9A4B-457B-8492-BF01D1BEC5AE}" type="pres">
      <dgm:prSet presAssocID="{72DA0B32-41E4-4C79-AC41-E7E13EB2F748}" presName="Name35" presStyleLbl="parChTrans1D2" presStyleIdx="1" presStyleCnt="3"/>
      <dgm:spPr/>
    </dgm:pt>
    <dgm:pt modelId="{4376788D-FDCB-4419-A51B-3AEA397BA83C}" type="pres">
      <dgm:prSet presAssocID="{0E5DB6F3-DA7D-4031-97E8-B420AB689711}" presName="hierRoot2" presStyleCnt="0">
        <dgm:presLayoutVars>
          <dgm:hierBranch/>
        </dgm:presLayoutVars>
      </dgm:prSet>
      <dgm:spPr/>
    </dgm:pt>
    <dgm:pt modelId="{B6A65187-0926-44E3-BEC2-DCC553FF2A3C}" type="pres">
      <dgm:prSet presAssocID="{0E5DB6F3-DA7D-4031-97E8-B420AB689711}" presName="rootComposite" presStyleCnt="0"/>
      <dgm:spPr/>
    </dgm:pt>
    <dgm:pt modelId="{E86CE73C-691E-4C76-82F9-79980823A572}" type="pres">
      <dgm:prSet presAssocID="{0E5DB6F3-DA7D-4031-97E8-B420AB6897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589EE2D-C358-4384-B0AC-BCA795FB76D3}" type="pres">
      <dgm:prSet presAssocID="{0E5DB6F3-DA7D-4031-97E8-B420AB689711}" presName="rootConnector" presStyleLbl="node2" presStyleIdx="1" presStyleCnt="3"/>
      <dgm:spPr/>
      <dgm:t>
        <a:bodyPr/>
        <a:lstStyle/>
        <a:p>
          <a:endParaRPr lang="en-GB"/>
        </a:p>
      </dgm:t>
    </dgm:pt>
    <dgm:pt modelId="{AD1AA800-E728-4968-99E7-BA6BA78E0497}" type="pres">
      <dgm:prSet presAssocID="{0E5DB6F3-DA7D-4031-97E8-B420AB689711}" presName="hierChild4" presStyleCnt="0"/>
      <dgm:spPr/>
    </dgm:pt>
    <dgm:pt modelId="{E1B442C3-760F-42C3-BF41-3FDC51AA1A6C}" type="pres">
      <dgm:prSet presAssocID="{0E5DB6F3-DA7D-4031-97E8-B420AB689711}" presName="hierChild5" presStyleCnt="0"/>
      <dgm:spPr/>
    </dgm:pt>
    <dgm:pt modelId="{12837B55-1C2D-404A-AC76-A6034515D3BF}" type="pres">
      <dgm:prSet presAssocID="{E22CFB52-A508-4551-9EA0-67BF1458AFF4}" presName="Name35" presStyleLbl="parChTrans1D2" presStyleIdx="2" presStyleCnt="3"/>
      <dgm:spPr/>
    </dgm:pt>
    <dgm:pt modelId="{1D09B671-ED35-4E1A-A7F1-4C8E6FFA4DEE}" type="pres">
      <dgm:prSet presAssocID="{BBDE2952-136B-49D9-9084-091C2AA5E0D9}" presName="hierRoot2" presStyleCnt="0">
        <dgm:presLayoutVars>
          <dgm:hierBranch/>
        </dgm:presLayoutVars>
      </dgm:prSet>
      <dgm:spPr/>
    </dgm:pt>
    <dgm:pt modelId="{43D8858F-E4CB-4672-B5DD-7DAAD3BF9D7E}" type="pres">
      <dgm:prSet presAssocID="{BBDE2952-136B-49D9-9084-091C2AA5E0D9}" presName="rootComposite" presStyleCnt="0"/>
      <dgm:spPr/>
    </dgm:pt>
    <dgm:pt modelId="{DA8E8221-A865-4F90-B7E7-47D90F21E346}" type="pres">
      <dgm:prSet presAssocID="{BBDE2952-136B-49D9-9084-091C2AA5E0D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E454D2-799C-4535-9714-44EA62BEFF40}" type="pres">
      <dgm:prSet presAssocID="{BBDE2952-136B-49D9-9084-091C2AA5E0D9}" presName="rootConnector" presStyleLbl="node2" presStyleIdx="2" presStyleCnt="3"/>
      <dgm:spPr/>
      <dgm:t>
        <a:bodyPr/>
        <a:lstStyle/>
        <a:p>
          <a:endParaRPr lang="en-GB"/>
        </a:p>
      </dgm:t>
    </dgm:pt>
    <dgm:pt modelId="{17F0DEDA-BCB5-4A46-AE9B-C7D5B2540261}" type="pres">
      <dgm:prSet presAssocID="{BBDE2952-136B-49D9-9084-091C2AA5E0D9}" presName="hierChild4" presStyleCnt="0"/>
      <dgm:spPr/>
    </dgm:pt>
    <dgm:pt modelId="{C4D89E54-2DA2-44B9-BD78-D5D459DFAA78}" type="pres">
      <dgm:prSet presAssocID="{BBDE2952-136B-49D9-9084-091C2AA5E0D9}" presName="hierChild5" presStyleCnt="0"/>
      <dgm:spPr/>
    </dgm:pt>
    <dgm:pt modelId="{13CEA719-4783-4989-AAD7-E5BDD7F4CA1D}" type="pres">
      <dgm:prSet presAssocID="{476B3850-13D0-4C81-B602-201EB25F4302}" presName="hierChild3" presStyleCnt="0"/>
      <dgm:spPr/>
    </dgm:pt>
  </dgm:ptLst>
  <dgm:cxnLst>
    <dgm:cxn modelId="{9D3C2BB9-BD67-4F3B-A392-DF388323D3F3}" type="presOf" srcId="{476B3850-13D0-4C81-B602-201EB25F4302}" destId="{92C57D5A-04F4-4345-96AC-F2782D4D5D53}" srcOrd="0" destOrd="0" presId="urn:microsoft.com/office/officeart/2005/8/layout/orgChart1"/>
    <dgm:cxn modelId="{014787B7-5BA9-40EA-A47D-399E52F840BF}" type="presOf" srcId="{72DA0B32-41E4-4C79-AC41-E7E13EB2F748}" destId="{A11E841B-9A4B-457B-8492-BF01D1BEC5AE}" srcOrd="0" destOrd="0" presId="urn:microsoft.com/office/officeart/2005/8/layout/orgChart1"/>
    <dgm:cxn modelId="{01E1C995-2BB8-4C0C-A2C3-D2D2B078B727}" srcId="{476B3850-13D0-4C81-B602-201EB25F4302}" destId="{BBDE2952-136B-49D9-9084-091C2AA5E0D9}" srcOrd="2" destOrd="0" parTransId="{E22CFB52-A508-4551-9EA0-67BF1458AFF4}" sibTransId="{8C2AFBFD-ABB3-4C9E-B56B-4BCC4B867744}"/>
    <dgm:cxn modelId="{332842D6-3D26-4CF3-A340-5B64B68E9CC3}" type="presOf" srcId="{E22CFB52-A508-4551-9EA0-67BF1458AFF4}" destId="{12837B55-1C2D-404A-AC76-A6034515D3BF}" srcOrd="0" destOrd="0" presId="urn:microsoft.com/office/officeart/2005/8/layout/orgChart1"/>
    <dgm:cxn modelId="{C7844999-CD27-46A1-A33A-46B81669A06E}" type="presOf" srcId="{BC105AA5-5ABE-484C-B6AA-14B60D1D6B19}" destId="{AB7E79B6-DAE8-4162-B6CD-36108EE101A9}" srcOrd="1" destOrd="0" presId="urn:microsoft.com/office/officeart/2005/8/layout/orgChart1"/>
    <dgm:cxn modelId="{908FA18E-4AA1-4C68-AB70-195EAAAC7C25}" type="presOf" srcId="{BBDE2952-136B-49D9-9084-091C2AA5E0D9}" destId="{DA8E8221-A865-4F90-B7E7-47D90F21E346}" srcOrd="0" destOrd="0" presId="urn:microsoft.com/office/officeart/2005/8/layout/orgChart1"/>
    <dgm:cxn modelId="{BB3128F3-4985-488C-9BB5-20B6557CB389}" srcId="{476B3850-13D0-4C81-B602-201EB25F4302}" destId="{BC105AA5-5ABE-484C-B6AA-14B60D1D6B19}" srcOrd="0" destOrd="0" parTransId="{A591F9C1-52ED-4018-945E-F5DA5C2E0FE6}" sibTransId="{15E41E6A-28F5-45E0-97FD-B1D167B3637E}"/>
    <dgm:cxn modelId="{9EA62D0C-F8EE-4A7E-8B38-55700396422F}" type="presOf" srcId="{0128B756-4794-4F38-91E0-815424EE44E4}" destId="{8F7D9A85-F491-485A-B6DD-F1D211466F54}" srcOrd="0" destOrd="0" presId="urn:microsoft.com/office/officeart/2005/8/layout/orgChart1"/>
    <dgm:cxn modelId="{43740110-04CC-40E2-B7FC-FF1B453F6537}" srcId="{476B3850-13D0-4C81-B602-201EB25F4302}" destId="{0E5DB6F3-DA7D-4031-97E8-B420AB689711}" srcOrd="1" destOrd="0" parTransId="{72DA0B32-41E4-4C79-AC41-E7E13EB2F748}" sibTransId="{549BB21B-95CD-4F15-9D4D-5CAA6450C768}"/>
    <dgm:cxn modelId="{39696B61-DF99-4F69-814F-732705B9CAE1}" type="presOf" srcId="{BC105AA5-5ABE-484C-B6AA-14B60D1D6B19}" destId="{B7124CB9-04ED-4EB4-BB2A-C1B565FF3548}" srcOrd="0" destOrd="0" presId="urn:microsoft.com/office/officeart/2005/8/layout/orgChart1"/>
    <dgm:cxn modelId="{D426F2BF-E45B-4EC1-8991-3F66A2CEDA0F}" type="presOf" srcId="{BBDE2952-136B-49D9-9084-091C2AA5E0D9}" destId="{E4E454D2-799C-4535-9714-44EA62BEFF40}" srcOrd="1" destOrd="0" presId="urn:microsoft.com/office/officeart/2005/8/layout/orgChart1"/>
    <dgm:cxn modelId="{CD4401A5-A020-4CD1-B5B4-017F0EB162BF}" type="presOf" srcId="{476B3850-13D0-4C81-B602-201EB25F4302}" destId="{5FCB82D3-8BAD-4384-9440-98E664EE9B5B}" srcOrd="1" destOrd="0" presId="urn:microsoft.com/office/officeart/2005/8/layout/orgChart1"/>
    <dgm:cxn modelId="{C351D0B2-E38E-4D8F-85C8-9F1C72553413}" srcId="{0128B756-4794-4F38-91E0-815424EE44E4}" destId="{476B3850-13D0-4C81-B602-201EB25F4302}" srcOrd="0" destOrd="0" parTransId="{2F4798D6-E31E-419F-BE9B-173ABEE552D8}" sibTransId="{063F0DD0-F88B-4EDC-A321-682DB9CAF822}"/>
    <dgm:cxn modelId="{CB93D4F8-470E-4571-8007-582C7951E75A}" type="presOf" srcId="{0E5DB6F3-DA7D-4031-97E8-B420AB689711}" destId="{E86CE73C-691E-4C76-82F9-79980823A572}" srcOrd="0" destOrd="0" presId="urn:microsoft.com/office/officeart/2005/8/layout/orgChart1"/>
    <dgm:cxn modelId="{95798924-0307-4442-84C1-83C8AC316F0E}" type="presOf" srcId="{A591F9C1-52ED-4018-945E-F5DA5C2E0FE6}" destId="{93BC9818-B213-499E-8328-D784275AE67D}" srcOrd="0" destOrd="0" presId="urn:microsoft.com/office/officeart/2005/8/layout/orgChart1"/>
    <dgm:cxn modelId="{A50A59F7-9200-44DD-9E2D-96D35FC04090}" type="presOf" srcId="{0E5DB6F3-DA7D-4031-97E8-B420AB689711}" destId="{0589EE2D-C358-4384-B0AC-BCA795FB76D3}" srcOrd="1" destOrd="0" presId="urn:microsoft.com/office/officeart/2005/8/layout/orgChart1"/>
    <dgm:cxn modelId="{3191E7C7-581E-4E4D-B803-E68FB61E25A5}" type="presParOf" srcId="{8F7D9A85-F491-485A-B6DD-F1D211466F54}" destId="{294509AA-7A48-48E3-A806-F1086D50D5DE}" srcOrd="0" destOrd="0" presId="urn:microsoft.com/office/officeart/2005/8/layout/orgChart1"/>
    <dgm:cxn modelId="{BE0C017E-7D2D-4AA3-AE92-8F9FDD7670B7}" type="presParOf" srcId="{294509AA-7A48-48E3-A806-F1086D50D5DE}" destId="{C47B531B-F277-4815-926C-3FFD51F6BD84}" srcOrd="0" destOrd="0" presId="urn:microsoft.com/office/officeart/2005/8/layout/orgChart1"/>
    <dgm:cxn modelId="{26D16B4E-6A28-44E6-8311-AAB9D1063007}" type="presParOf" srcId="{C47B531B-F277-4815-926C-3FFD51F6BD84}" destId="{92C57D5A-04F4-4345-96AC-F2782D4D5D53}" srcOrd="0" destOrd="0" presId="urn:microsoft.com/office/officeart/2005/8/layout/orgChart1"/>
    <dgm:cxn modelId="{8D6C78FB-787F-4C85-A4CD-CE776FAA3C3F}" type="presParOf" srcId="{C47B531B-F277-4815-926C-3FFD51F6BD84}" destId="{5FCB82D3-8BAD-4384-9440-98E664EE9B5B}" srcOrd="1" destOrd="0" presId="urn:microsoft.com/office/officeart/2005/8/layout/orgChart1"/>
    <dgm:cxn modelId="{184BE24C-047C-4A65-851C-D867E640EF0B}" type="presParOf" srcId="{294509AA-7A48-48E3-A806-F1086D50D5DE}" destId="{3B1C3294-AE36-4480-A199-5C1E7C8E2A29}" srcOrd="1" destOrd="0" presId="urn:microsoft.com/office/officeart/2005/8/layout/orgChart1"/>
    <dgm:cxn modelId="{1C3D8B77-7B9C-4A2D-8031-11FCDCEAAA50}" type="presParOf" srcId="{3B1C3294-AE36-4480-A199-5C1E7C8E2A29}" destId="{93BC9818-B213-499E-8328-D784275AE67D}" srcOrd="0" destOrd="0" presId="urn:microsoft.com/office/officeart/2005/8/layout/orgChart1"/>
    <dgm:cxn modelId="{AC302E02-982F-43D8-B60D-77227C0253F8}" type="presParOf" srcId="{3B1C3294-AE36-4480-A199-5C1E7C8E2A29}" destId="{B01A6FC0-CB4B-41AE-BECB-212ABE321293}" srcOrd="1" destOrd="0" presId="urn:microsoft.com/office/officeart/2005/8/layout/orgChart1"/>
    <dgm:cxn modelId="{D8D001F9-1FD9-4972-A267-0A062137D020}" type="presParOf" srcId="{B01A6FC0-CB4B-41AE-BECB-212ABE321293}" destId="{826982FF-F102-4EFE-B07F-0E20387DDB2E}" srcOrd="0" destOrd="0" presId="urn:microsoft.com/office/officeart/2005/8/layout/orgChart1"/>
    <dgm:cxn modelId="{8CCA4DBF-FC49-4DFA-8BB3-5ED4C126DB91}" type="presParOf" srcId="{826982FF-F102-4EFE-B07F-0E20387DDB2E}" destId="{B7124CB9-04ED-4EB4-BB2A-C1B565FF3548}" srcOrd="0" destOrd="0" presId="urn:microsoft.com/office/officeart/2005/8/layout/orgChart1"/>
    <dgm:cxn modelId="{439D40A7-1EDD-4EE0-ADF6-5D45553CA08C}" type="presParOf" srcId="{826982FF-F102-4EFE-B07F-0E20387DDB2E}" destId="{AB7E79B6-DAE8-4162-B6CD-36108EE101A9}" srcOrd="1" destOrd="0" presId="urn:microsoft.com/office/officeart/2005/8/layout/orgChart1"/>
    <dgm:cxn modelId="{C5405D65-FD94-43F3-BDDD-3761A9CA2295}" type="presParOf" srcId="{B01A6FC0-CB4B-41AE-BECB-212ABE321293}" destId="{A7D121FA-D999-4856-B039-0915CF065852}" srcOrd="1" destOrd="0" presId="urn:microsoft.com/office/officeart/2005/8/layout/orgChart1"/>
    <dgm:cxn modelId="{91A8E3CD-488A-4E55-8CCF-BE1F9660B35C}" type="presParOf" srcId="{B01A6FC0-CB4B-41AE-BECB-212ABE321293}" destId="{3588D604-AD03-4DF5-B985-A440801E538B}" srcOrd="2" destOrd="0" presId="urn:microsoft.com/office/officeart/2005/8/layout/orgChart1"/>
    <dgm:cxn modelId="{0E1372C8-8062-4A46-9AE5-081AC4A5B291}" type="presParOf" srcId="{3B1C3294-AE36-4480-A199-5C1E7C8E2A29}" destId="{A11E841B-9A4B-457B-8492-BF01D1BEC5AE}" srcOrd="2" destOrd="0" presId="urn:microsoft.com/office/officeart/2005/8/layout/orgChart1"/>
    <dgm:cxn modelId="{2DDB06B7-8094-4E60-8EC7-35E475482E99}" type="presParOf" srcId="{3B1C3294-AE36-4480-A199-5C1E7C8E2A29}" destId="{4376788D-FDCB-4419-A51B-3AEA397BA83C}" srcOrd="3" destOrd="0" presId="urn:microsoft.com/office/officeart/2005/8/layout/orgChart1"/>
    <dgm:cxn modelId="{FA0CE65F-35E3-4C6A-8277-7097A3071ACE}" type="presParOf" srcId="{4376788D-FDCB-4419-A51B-3AEA397BA83C}" destId="{B6A65187-0926-44E3-BEC2-DCC553FF2A3C}" srcOrd="0" destOrd="0" presId="urn:microsoft.com/office/officeart/2005/8/layout/orgChart1"/>
    <dgm:cxn modelId="{3F4244AC-A534-4158-8D47-A6864491F875}" type="presParOf" srcId="{B6A65187-0926-44E3-BEC2-DCC553FF2A3C}" destId="{E86CE73C-691E-4C76-82F9-79980823A572}" srcOrd="0" destOrd="0" presId="urn:microsoft.com/office/officeart/2005/8/layout/orgChart1"/>
    <dgm:cxn modelId="{5D2F60DC-A764-4E38-B2A2-42260054F286}" type="presParOf" srcId="{B6A65187-0926-44E3-BEC2-DCC553FF2A3C}" destId="{0589EE2D-C358-4384-B0AC-BCA795FB76D3}" srcOrd="1" destOrd="0" presId="urn:microsoft.com/office/officeart/2005/8/layout/orgChart1"/>
    <dgm:cxn modelId="{2A8EA584-020F-4CA6-9BFE-F7DB4075FFF2}" type="presParOf" srcId="{4376788D-FDCB-4419-A51B-3AEA397BA83C}" destId="{AD1AA800-E728-4968-99E7-BA6BA78E0497}" srcOrd="1" destOrd="0" presId="urn:microsoft.com/office/officeart/2005/8/layout/orgChart1"/>
    <dgm:cxn modelId="{6EA19BCA-455A-4821-8997-CDAD7894CC44}" type="presParOf" srcId="{4376788D-FDCB-4419-A51B-3AEA397BA83C}" destId="{E1B442C3-760F-42C3-BF41-3FDC51AA1A6C}" srcOrd="2" destOrd="0" presId="urn:microsoft.com/office/officeart/2005/8/layout/orgChart1"/>
    <dgm:cxn modelId="{83417EA0-5F37-4638-BBE0-6AEAC9EA094B}" type="presParOf" srcId="{3B1C3294-AE36-4480-A199-5C1E7C8E2A29}" destId="{12837B55-1C2D-404A-AC76-A6034515D3BF}" srcOrd="4" destOrd="0" presId="urn:microsoft.com/office/officeart/2005/8/layout/orgChart1"/>
    <dgm:cxn modelId="{29F1CA5B-9389-4F3E-91B5-EE9E6A28B74E}" type="presParOf" srcId="{3B1C3294-AE36-4480-A199-5C1E7C8E2A29}" destId="{1D09B671-ED35-4E1A-A7F1-4C8E6FFA4DEE}" srcOrd="5" destOrd="0" presId="urn:microsoft.com/office/officeart/2005/8/layout/orgChart1"/>
    <dgm:cxn modelId="{0B67CC77-6E65-41FE-9DEE-C9A0A9BCE19C}" type="presParOf" srcId="{1D09B671-ED35-4E1A-A7F1-4C8E6FFA4DEE}" destId="{43D8858F-E4CB-4672-B5DD-7DAAD3BF9D7E}" srcOrd="0" destOrd="0" presId="urn:microsoft.com/office/officeart/2005/8/layout/orgChart1"/>
    <dgm:cxn modelId="{437CA45B-957D-44B4-9BE2-0DDC6910EB88}" type="presParOf" srcId="{43D8858F-E4CB-4672-B5DD-7DAAD3BF9D7E}" destId="{DA8E8221-A865-4F90-B7E7-47D90F21E346}" srcOrd="0" destOrd="0" presId="urn:microsoft.com/office/officeart/2005/8/layout/orgChart1"/>
    <dgm:cxn modelId="{E106E1A2-2410-4887-AFA1-0AD2FFF9468E}" type="presParOf" srcId="{43D8858F-E4CB-4672-B5DD-7DAAD3BF9D7E}" destId="{E4E454D2-799C-4535-9714-44EA62BEFF40}" srcOrd="1" destOrd="0" presId="urn:microsoft.com/office/officeart/2005/8/layout/orgChart1"/>
    <dgm:cxn modelId="{C5C00A64-1128-43AF-9DED-D038075C2607}" type="presParOf" srcId="{1D09B671-ED35-4E1A-A7F1-4C8E6FFA4DEE}" destId="{17F0DEDA-BCB5-4A46-AE9B-C7D5B2540261}" srcOrd="1" destOrd="0" presId="urn:microsoft.com/office/officeart/2005/8/layout/orgChart1"/>
    <dgm:cxn modelId="{4A786525-71AA-478E-A132-9A26E0CA2CC9}" type="presParOf" srcId="{1D09B671-ED35-4E1A-A7F1-4C8E6FFA4DEE}" destId="{C4D89E54-2DA2-44B9-BD78-D5D459DFAA78}" srcOrd="2" destOrd="0" presId="urn:microsoft.com/office/officeart/2005/8/layout/orgChart1"/>
    <dgm:cxn modelId="{86DB6EBD-99FA-46D0-AF4F-2A66B5948D40}" type="presParOf" srcId="{294509AA-7A48-48E3-A806-F1086D50D5DE}" destId="{13CEA719-4783-4989-AAD7-E5BDD7F4CA1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784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sr-Latn-CS" altLang="en-US" noProof="0" smtClean="0"/>
              <a:t>Click to edit Master title style</a:t>
            </a:r>
          </a:p>
        </p:txBody>
      </p:sp>
      <p:sp>
        <p:nvSpPr>
          <p:cNvPr id="7784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r-Latn-CS" altLang="en-US" noProof="0" smtClean="0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A31FD4-7991-4122-BB31-07569724853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07FE0-05EB-4337-B180-1AD91CD3935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8DD02-FDE2-4A5B-ACA6-2B0BFDA2C09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CF2A0-CFF3-4CB1-AEC5-6E731976BF2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9CEA8-DBBD-4EDB-A116-423CD1D1861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E397E-DDEA-49DA-9DF6-315A8AD172A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6CE8D-251D-468E-8DEB-3E83DC4F015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F23E-5D7A-4ABC-A3C7-49F93BAF587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F890A-D472-4FEF-BD4D-66FD57A8CC1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F8E5-CA8D-4677-B4E5-8D3943BAE8B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2BD19-AD7E-48F6-A34A-19EC96D2627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16FC5-A9F5-45E8-8026-D1B70620EB6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680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1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81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81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81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4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81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7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682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7682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682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682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D590993-2BEC-4317-9156-D00AF7E19DE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565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dirty="0" smtClean="0">
                <a:solidFill>
                  <a:srgbClr val="00B0F0"/>
                </a:solidFill>
              </a:rPr>
              <a:t>АНЕСТЕЗИЈА У ХИРУРГИЈИ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76672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Fenomeni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na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očima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  </a:t>
            </a:r>
            <a:r>
              <a:rPr lang="en-US" sz="3200" dirty="0" err="1" smtClean="0">
                <a:solidFill>
                  <a:srgbClr val="00B0F0"/>
                </a:solidFill>
              </a:rPr>
              <a:t>Pokreti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očne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jabučice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3200" dirty="0" err="1" smtClean="0"/>
              <a:t>Palpebralni</a:t>
            </a:r>
            <a:r>
              <a:rPr lang="en-US" sz="3200" dirty="0" smtClean="0"/>
              <a:t> </a:t>
            </a:r>
            <a:r>
              <a:rPr lang="en-US" sz="3200" dirty="0" err="1" smtClean="0"/>
              <a:t>refleks</a:t>
            </a:r>
            <a:r>
              <a:rPr lang="en-US" sz="3200" dirty="0" smtClean="0"/>
              <a:t> – </a:t>
            </a:r>
            <a:r>
              <a:rPr lang="en-US" sz="3200" dirty="0" err="1" smtClean="0"/>
              <a:t>gubi</a:t>
            </a:r>
            <a:r>
              <a:rPr lang="en-US" sz="3200" dirty="0" smtClean="0"/>
              <a:t> se </a:t>
            </a:r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vreme</a:t>
            </a:r>
            <a:r>
              <a:rPr lang="en-US" sz="3200" dirty="0" smtClean="0"/>
              <a:t> </a:t>
            </a:r>
            <a:r>
              <a:rPr lang="en-US" sz="3200" dirty="0" err="1" smtClean="0"/>
              <a:t>drugog</a:t>
            </a:r>
            <a:r>
              <a:rPr lang="en-US" sz="3200" dirty="0" smtClean="0"/>
              <a:t> </a:t>
            </a:r>
            <a:r>
              <a:rPr lang="en-US" sz="3200" dirty="0" err="1" smtClean="0"/>
              <a:t>stepena</a:t>
            </a:r>
            <a:r>
              <a:rPr lang="en-US" sz="3200" dirty="0" smtClean="0"/>
              <a:t> </a:t>
            </a:r>
            <a:r>
              <a:rPr lang="en-US" sz="3200" dirty="0" err="1" smtClean="0"/>
              <a:t>trećeg</a:t>
            </a:r>
            <a:r>
              <a:rPr lang="en-US" sz="3200" dirty="0" smtClean="0"/>
              <a:t> </a:t>
            </a:r>
            <a:r>
              <a:rPr lang="en-US" sz="3200" dirty="0" err="1" smtClean="0"/>
              <a:t>stadijuma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  </a:t>
            </a:r>
            <a:r>
              <a:rPr lang="en-US" sz="3200" dirty="0" err="1" smtClean="0">
                <a:solidFill>
                  <a:srgbClr val="00B0F0"/>
                </a:solidFill>
              </a:rPr>
              <a:t>Kornealni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refleks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en-US" sz="3200" dirty="0" err="1" smtClean="0"/>
              <a:t>gubi</a:t>
            </a:r>
            <a:r>
              <a:rPr lang="en-US" sz="3200" dirty="0" smtClean="0"/>
              <a:t> se </a:t>
            </a:r>
            <a:r>
              <a:rPr lang="en-US" sz="3200" dirty="0" err="1" smtClean="0"/>
              <a:t>brzo</a:t>
            </a:r>
            <a:r>
              <a:rPr lang="en-US" sz="3200" dirty="0" smtClean="0"/>
              <a:t> </a:t>
            </a:r>
            <a:r>
              <a:rPr lang="en-US" sz="3200" dirty="0" err="1" smtClean="0"/>
              <a:t>nakon</a:t>
            </a:r>
            <a:r>
              <a:rPr lang="en-US" sz="3200" dirty="0" smtClean="0"/>
              <a:t> </a:t>
            </a:r>
            <a:r>
              <a:rPr lang="en-US" sz="3200" dirty="0" err="1" smtClean="0"/>
              <a:t>palpebralnog</a:t>
            </a:r>
            <a:r>
              <a:rPr lang="en-US" sz="3200" dirty="0" smtClean="0"/>
              <a:t>.)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>
                <a:solidFill>
                  <a:srgbClr val="00B0F0"/>
                </a:solidFill>
              </a:rPr>
              <a:t>Širina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zenica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en-US" sz="3200" dirty="0" err="1" smtClean="0"/>
              <a:t>midrijaza</a:t>
            </a:r>
            <a:r>
              <a:rPr lang="en-US" sz="3200" dirty="0" smtClean="0"/>
              <a:t> </a:t>
            </a:r>
            <a:r>
              <a:rPr lang="en-US" sz="3200" dirty="0" err="1" smtClean="0"/>
              <a:t>tokom</a:t>
            </a:r>
            <a:r>
              <a:rPr lang="en-US" sz="3200" dirty="0" smtClean="0"/>
              <a:t> </a:t>
            </a:r>
            <a:r>
              <a:rPr lang="en-US" sz="3200" dirty="0" err="1" smtClean="0"/>
              <a:t>delirijuma</a:t>
            </a:r>
            <a:r>
              <a:rPr lang="en-US" sz="3200" dirty="0" smtClean="0"/>
              <a:t> </a:t>
            </a:r>
            <a:r>
              <a:rPr lang="en-US" sz="3200" dirty="0" err="1" smtClean="0"/>
              <a:t>posle</a:t>
            </a:r>
            <a:r>
              <a:rPr lang="en-US" sz="3200" dirty="0" smtClean="0"/>
              <a:t> </a:t>
            </a:r>
            <a:r>
              <a:rPr lang="en-US" sz="3200" dirty="0" err="1" smtClean="0"/>
              <a:t>mioza</a:t>
            </a:r>
            <a:r>
              <a:rPr lang="en-US" sz="3200" dirty="0" smtClean="0"/>
              <a:t>, </a:t>
            </a:r>
            <a:r>
              <a:rPr lang="en-US" sz="3200" dirty="0" err="1" smtClean="0"/>
              <a:t>midrijaza</a:t>
            </a:r>
            <a:r>
              <a:rPr lang="en-US" sz="3200" dirty="0" smtClean="0"/>
              <a:t> se </a:t>
            </a:r>
            <a:r>
              <a:rPr lang="en-US" sz="3200" dirty="0" err="1" smtClean="0"/>
              <a:t>javlja</a:t>
            </a:r>
            <a:r>
              <a:rPr lang="en-US" sz="3200" dirty="0" smtClean="0"/>
              <a:t> </a:t>
            </a:r>
            <a:r>
              <a:rPr lang="en-US" sz="3200" dirty="0" err="1" smtClean="0"/>
              <a:t>i</a:t>
            </a:r>
            <a:r>
              <a:rPr lang="en-US" sz="3200" dirty="0" smtClean="0"/>
              <a:t> u </a:t>
            </a:r>
            <a:r>
              <a:rPr lang="en-US" sz="3200" dirty="0" err="1" smtClean="0"/>
              <a:t>sklopu</a:t>
            </a:r>
            <a:r>
              <a:rPr lang="en-US" sz="3200" dirty="0" smtClean="0"/>
              <a:t> </a:t>
            </a:r>
            <a:r>
              <a:rPr lang="en-US" sz="3200" dirty="0" err="1" smtClean="0"/>
              <a:t>paralize</a:t>
            </a:r>
            <a:r>
              <a:rPr lang="en-US" sz="3200" dirty="0" smtClean="0"/>
              <a:t> </a:t>
            </a:r>
            <a:r>
              <a:rPr lang="en-US" sz="3200" dirty="0" err="1" smtClean="0"/>
              <a:t>disanja</a:t>
            </a:r>
            <a:endParaRPr lang="en-US" sz="3200" dirty="0" smtClean="0"/>
          </a:p>
          <a:p>
            <a:r>
              <a:rPr lang="en-US" sz="3200" dirty="0" smtClean="0"/>
              <a:t>  </a:t>
            </a:r>
            <a:r>
              <a:rPr lang="en-US" sz="3200" dirty="0" err="1" smtClean="0">
                <a:solidFill>
                  <a:srgbClr val="00B0F0"/>
                </a:solidFill>
              </a:rPr>
              <a:t>Pupilarni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refleks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en-US" sz="3200" dirty="0" err="1" smtClean="0"/>
              <a:t>nestaje</a:t>
            </a:r>
            <a:r>
              <a:rPr lang="en-US" sz="3200" dirty="0" smtClean="0"/>
              <a:t> </a:t>
            </a:r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vreme</a:t>
            </a:r>
            <a:r>
              <a:rPr lang="en-US" sz="3200" dirty="0" smtClean="0"/>
              <a:t> </a:t>
            </a:r>
            <a:r>
              <a:rPr lang="en-US" sz="3200" dirty="0" err="1" smtClean="0"/>
              <a:t>hirurške</a:t>
            </a:r>
            <a:r>
              <a:rPr lang="en-US" sz="3200" dirty="0" smtClean="0"/>
              <a:t> </a:t>
            </a:r>
            <a:r>
              <a:rPr lang="en-US" sz="3200" dirty="0" err="1" smtClean="0"/>
              <a:t>anestezije</a:t>
            </a:r>
            <a:endParaRPr lang="en-US" sz="3200" dirty="0"/>
          </a:p>
        </p:txBody>
      </p:sp>
    </p:spTree>
  </p:cSld>
  <p:clrMapOvr>
    <a:masterClrMapping/>
  </p:clrMapOvr>
  <p:transition spd="slow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620688"/>
            <a:ext cx="83529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rgbClr val="00B0F0"/>
                </a:solidFill>
              </a:rPr>
              <a:t>Premedikacija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Podrazumeva</a:t>
            </a:r>
            <a:r>
              <a:rPr lang="en-US" sz="3200" dirty="0" smtClean="0"/>
              <a:t> </a:t>
            </a:r>
            <a:r>
              <a:rPr lang="en-US" sz="3200" dirty="0" err="1" smtClean="0"/>
              <a:t>primenu</a:t>
            </a:r>
            <a:r>
              <a:rPr lang="en-US" sz="3200" dirty="0" smtClean="0"/>
              <a:t> </a:t>
            </a:r>
            <a:r>
              <a:rPr lang="en-US" sz="3200" dirty="0" err="1" smtClean="0"/>
              <a:t>sedativa</a:t>
            </a:r>
            <a:r>
              <a:rPr lang="en-US" sz="3200" dirty="0" smtClean="0"/>
              <a:t>, </a:t>
            </a:r>
            <a:r>
              <a:rPr lang="en-US" sz="3200" dirty="0" err="1" smtClean="0"/>
              <a:t>opioida</a:t>
            </a:r>
            <a:r>
              <a:rPr lang="en-US" sz="3200" dirty="0" smtClean="0"/>
              <a:t>, </a:t>
            </a:r>
            <a:r>
              <a:rPr lang="en-US" sz="3200" dirty="0" err="1" smtClean="0"/>
              <a:t>antiholinergika</a:t>
            </a:r>
            <a:r>
              <a:rPr lang="en-US" sz="3200" dirty="0" smtClean="0"/>
              <a:t> </a:t>
            </a:r>
            <a:r>
              <a:rPr lang="en-US" sz="3200" dirty="0" err="1" smtClean="0"/>
              <a:t>i</a:t>
            </a:r>
            <a:r>
              <a:rPr lang="en-US" sz="3200" dirty="0" smtClean="0"/>
              <a:t> dr. </a:t>
            </a:r>
            <a:r>
              <a:rPr lang="en-US" sz="3200" dirty="0" err="1" smtClean="0"/>
              <a:t>sa</a:t>
            </a:r>
            <a:r>
              <a:rPr lang="en-US" sz="3200" dirty="0" smtClean="0"/>
              <a:t> </a:t>
            </a:r>
            <a:r>
              <a:rPr lang="en-US" sz="3200" dirty="0" err="1" smtClean="0"/>
              <a:t>ciljem</a:t>
            </a:r>
            <a:r>
              <a:rPr lang="en-US" sz="3200" dirty="0" smtClean="0"/>
              <a:t> </a:t>
            </a:r>
            <a:r>
              <a:rPr lang="en-US" sz="3200" dirty="0" err="1" smtClean="0"/>
              <a:t>pripreme</a:t>
            </a:r>
            <a:r>
              <a:rPr lang="en-US" sz="3200" dirty="0" smtClean="0"/>
              <a:t> </a:t>
            </a:r>
            <a:r>
              <a:rPr lang="en-US" sz="3200" dirty="0" err="1" smtClean="0"/>
              <a:t>pacijenta</a:t>
            </a:r>
            <a:r>
              <a:rPr lang="en-US" sz="3200" dirty="0" smtClean="0"/>
              <a:t> </a:t>
            </a:r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indukciju</a:t>
            </a:r>
            <a:r>
              <a:rPr lang="en-US" sz="3200" dirty="0" smtClean="0"/>
              <a:t> 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održavanje</a:t>
            </a:r>
            <a:r>
              <a:rPr lang="en-US" sz="3200" dirty="0" smtClean="0"/>
              <a:t> </a:t>
            </a:r>
            <a:r>
              <a:rPr lang="en-US" sz="3200" dirty="0" err="1" smtClean="0"/>
              <a:t>anestezije</a:t>
            </a:r>
            <a:r>
              <a:rPr lang="en-US" sz="3200" dirty="0" smtClean="0"/>
              <a:t>.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Sedacija</a:t>
            </a:r>
            <a:r>
              <a:rPr lang="en-US" sz="3200" dirty="0" smtClean="0"/>
              <a:t>, </a:t>
            </a:r>
            <a:r>
              <a:rPr lang="en-US" sz="3200" dirty="0" err="1" smtClean="0"/>
              <a:t>analgezija</a:t>
            </a:r>
            <a:r>
              <a:rPr lang="en-US" sz="3200" dirty="0" smtClean="0"/>
              <a:t>, </a:t>
            </a:r>
            <a:r>
              <a:rPr lang="en-US" sz="3200" dirty="0" err="1" smtClean="0"/>
              <a:t>miorelaksacija</a:t>
            </a:r>
            <a:r>
              <a:rPr lang="en-US" sz="3200" dirty="0" smtClean="0"/>
              <a:t>, </a:t>
            </a:r>
            <a:r>
              <a:rPr lang="en-US" sz="3200" dirty="0" err="1" smtClean="0"/>
              <a:t>smanjenje</a:t>
            </a:r>
            <a:r>
              <a:rPr lang="en-US" sz="3200" dirty="0" smtClean="0"/>
              <a:t> </a:t>
            </a:r>
            <a:r>
              <a:rPr lang="en-US" sz="3200" dirty="0" err="1" smtClean="0"/>
              <a:t>lučenja</a:t>
            </a:r>
            <a:r>
              <a:rPr lang="en-US" sz="3200" dirty="0" smtClean="0"/>
              <a:t> </a:t>
            </a:r>
            <a:r>
              <a:rPr lang="en-US" sz="3200" dirty="0" err="1" smtClean="0"/>
              <a:t>pljuvačnih</a:t>
            </a:r>
            <a:r>
              <a:rPr lang="en-US" sz="3200" dirty="0" smtClean="0"/>
              <a:t> </a:t>
            </a:r>
            <a:r>
              <a:rPr lang="en-US" sz="3200" dirty="0" err="1" smtClean="0"/>
              <a:t>žlezdi</a:t>
            </a:r>
            <a:r>
              <a:rPr lang="en-US" sz="3200" dirty="0" smtClean="0"/>
              <a:t>, </a:t>
            </a:r>
            <a:r>
              <a:rPr lang="en-US" sz="3200" dirty="0" err="1" smtClean="0"/>
              <a:t>sprečavanje</a:t>
            </a:r>
            <a:r>
              <a:rPr lang="en-US" sz="3200" dirty="0" smtClean="0"/>
              <a:t> </a:t>
            </a:r>
            <a:r>
              <a:rPr lang="en-US" sz="3200" dirty="0" err="1" smtClean="0"/>
              <a:t>bradikardije</a:t>
            </a:r>
            <a:r>
              <a:rPr lang="en-US" sz="3200" dirty="0" smtClean="0"/>
              <a:t>, </a:t>
            </a:r>
            <a:r>
              <a:rPr lang="en-US" sz="3200" dirty="0" err="1" smtClean="0"/>
              <a:t>depresija</a:t>
            </a:r>
            <a:r>
              <a:rPr lang="en-US" sz="3200" dirty="0" smtClean="0"/>
              <a:t> </a:t>
            </a:r>
            <a:r>
              <a:rPr lang="en-US" sz="3200" dirty="0" err="1" smtClean="0"/>
              <a:t>refleksa</a:t>
            </a:r>
            <a:r>
              <a:rPr lang="en-US" sz="3200" dirty="0" smtClean="0"/>
              <a:t>, </a:t>
            </a:r>
            <a:r>
              <a:rPr lang="en-US" sz="3200" dirty="0" err="1" smtClean="0"/>
              <a:t>smanjenje</a:t>
            </a:r>
            <a:r>
              <a:rPr lang="en-US" sz="3200" dirty="0" smtClean="0"/>
              <a:t> </a:t>
            </a:r>
            <a:r>
              <a:rPr lang="en-US" sz="3200" dirty="0" err="1" smtClean="0"/>
              <a:t>peristaltike</a:t>
            </a:r>
            <a:r>
              <a:rPr lang="en-US" sz="3200" dirty="0" smtClean="0"/>
              <a:t>, </a:t>
            </a:r>
            <a:r>
              <a:rPr lang="en-US" sz="3200" dirty="0" err="1" smtClean="0"/>
              <a:t>prevencija</a:t>
            </a:r>
            <a:r>
              <a:rPr lang="en-US" sz="3200" dirty="0" smtClean="0"/>
              <a:t> </a:t>
            </a:r>
            <a:r>
              <a:rPr lang="en-US" sz="3200" dirty="0" err="1" smtClean="0"/>
              <a:t>povraćanja</a:t>
            </a:r>
            <a:r>
              <a:rPr lang="en-US" sz="3200" dirty="0" smtClean="0"/>
              <a:t>, </a:t>
            </a:r>
            <a:r>
              <a:rPr lang="en-US" sz="3200" dirty="0" err="1" smtClean="0"/>
              <a:t>smanjenje</a:t>
            </a:r>
            <a:r>
              <a:rPr lang="en-US" sz="3200" dirty="0" smtClean="0"/>
              <a:t> doze </a:t>
            </a:r>
            <a:r>
              <a:rPr lang="en-US" sz="3200" dirty="0" err="1" smtClean="0"/>
              <a:t>anestetika</a:t>
            </a:r>
            <a:endParaRPr lang="en-US" sz="3200" dirty="0"/>
          </a:p>
        </p:txBody>
      </p:sp>
    </p:spTree>
  </p:cSld>
  <p:clrMapOvr>
    <a:masterClrMapping/>
  </p:clrMapOvr>
  <p:transition spd="slow"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3600" dirty="0" smtClean="0">
                <a:solidFill>
                  <a:srgbClr val="00B0F0"/>
                </a:solidFill>
              </a:rPr>
              <a:t>Premedikacija</a:t>
            </a:r>
            <a:r>
              <a:rPr lang="vi-VN" dirty="0" smtClean="0"/>
              <a:t> </a:t>
            </a:r>
            <a:endParaRPr lang="en-US" dirty="0" smtClean="0"/>
          </a:p>
          <a:p>
            <a:r>
              <a:rPr lang="vi-VN" sz="2800" dirty="0" smtClean="0"/>
              <a:t> </a:t>
            </a:r>
            <a:r>
              <a:rPr lang="vi-VN" sz="2800" dirty="0" smtClean="0">
                <a:solidFill>
                  <a:srgbClr val="00B0F0"/>
                </a:solidFill>
              </a:rPr>
              <a:t>Antiholinergici (parasimpatikolitici)</a:t>
            </a:r>
            <a:endParaRPr lang="en-US" sz="2800" dirty="0" smtClean="0">
              <a:solidFill>
                <a:srgbClr val="00B0F0"/>
              </a:solidFill>
            </a:endParaRPr>
          </a:p>
          <a:p>
            <a:r>
              <a:rPr lang="vi-VN" sz="2800" dirty="0" smtClean="0">
                <a:solidFill>
                  <a:srgbClr val="00B0F0"/>
                </a:solidFill>
              </a:rPr>
              <a:t> Atropin, glikopirolat </a:t>
            </a:r>
            <a:endParaRPr lang="en-US" sz="2800" dirty="0" smtClean="0">
              <a:solidFill>
                <a:srgbClr val="00B0F0"/>
              </a:solidFill>
            </a:endParaRPr>
          </a:p>
          <a:p>
            <a:r>
              <a:rPr lang="vi-VN" sz="2800" dirty="0" smtClean="0"/>
              <a:t> Deluju na postganglijske holinergičke završetke i antagonistički deluje na receptore acetilholina u glatkoj muskulaturi.</a:t>
            </a:r>
            <a:endParaRPr lang="en-US" sz="2800" dirty="0" smtClean="0"/>
          </a:p>
          <a:p>
            <a:r>
              <a:rPr lang="vi-VN" sz="2800" dirty="0" smtClean="0"/>
              <a:t>  Sprečava stimulaciju vagusa, dovodi do ubrzanja frekvence srca, deluje antisijalogeno i smanjuje bronhijalnu sekreciju </a:t>
            </a:r>
            <a:endParaRPr lang="en-US" sz="2800" dirty="0" smtClean="0"/>
          </a:p>
          <a:p>
            <a:r>
              <a:rPr lang="vi-VN" sz="2800" dirty="0" smtClean="0"/>
              <a:t> Paralizira sfinkter i dilatator zenice </a:t>
            </a:r>
            <a:endParaRPr lang="en-US" sz="2800" dirty="0" smtClean="0"/>
          </a:p>
          <a:p>
            <a:r>
              <a:rPr lang="vi-VN" sz="2800" dirty="0" smtClean="0"/>
              <a:t> Izbegavati kod glaukoma i tahikardije </a:t>
            </a:r>
            <a:endParaRPr lang="en-US" sz="2800" dirty="0" smtClean="0"/>
          </a:p>
          <a:p>
            <a:r>
              <a:rPr lang="vi-VN" sz="2800" dirty="0" smtClean="0"/>
              <a:t> Glikopirolat sporije deluje ali je dejstvo duže, ređe dovodi do tahikardije i aritmija, bolje sprečava slinjenje. </a:t>
            </a:r>
            <a:endParaRPr lang="en-US" sz="2800" dirty="0" smtClean="0"/>
          </a:p>
          <a:p>
            <a:r>
              <a:rPr lang="vi-VN" sz="2800" dirty="0" smtClean="0"/>
              <a:t> Doza atropina, 0,02-0,04mg/kg parenteralno. </a:t>
            </a:r>
            <a:endParaRPr lang="en-US" sz="2800" dirty="0" smtClean="0"/>
          </a:p>
          <a:p>
            <a:r>
              <a:rPr lang="vi-VN" sz="2800" dirty="0" smtClean="0"/>
              <a:t> Možemo ga dati i u toku anestezije.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872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solidFill>
                  <a:srgbClr val="00B0F0"/>
                </a:solidFill>
              </a:rPr>
              <a:t>Indukcija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3600" dirty="0" smtClean="0"/>
              <a:t>  </a:t>
            </a:r>
            <a:r>
              <a:rPr lang="en-US" sz="3600" dirty="0" err="1" smtClean="0"/>
              <a:t>Indukcija</a:t>
            </a:r>
            <a:r>
              <a:rPr lang="en-US" sz="3600" dirty="0" smtClean="0"/>
              <a:t> je </a:t>
            </a:r>
            <a:r>
              <a:rPr lang="en-US" sz="3600" dirty="0" err="1" smtClean="0"/>
              <a:t>uvek</a:t>
            </a:r>
            <a:r>
              <a:rPr lang="en-US" sz="3600" dirty="0" smtClean="0"/>
              <a:t> </a:t>
            </a:r>
            <a:r>
              <a:rPr lang="en-US" sz="3600" dirty="0" err="1" smtClean="0"/>
              <a:t>intravenska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 </a:t>
            </a:r>
            <a:r>
              <a:rPr lang="en-US" sz="3600" dirty="0" err="1" smtClean="0"/>
              <a:t>Izopropilfenoli</a:t>
            </a:r>
            <a:r>
              <a:rPr lang="en-US" sz="3600" dirty="0" smtClean="0"/>
              <a:t>: </a:t>
            </a:r>
            <a:r>
              <a:rPr lang="en-US" sz="3600" dirty="0" err="1" smtClean="0"/>
              <a:t>propofol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 </a:t>
            </a:r>
            <a:r>
              <a:rPr lang="en-US" sz="3600" dirty="0" err="1" smtClean="0"/>
              <a:t>Disocijativni</a:t>
            </a:r>
            <a:r>
              <a:rPr lang="en-US" sz="3600" dirty="0" smtClean="0"/>
              <a:t> </a:t>
            </a:r>
            <a:r>
              <a:rPr lang="en-US" sz="3600" dirty="0" err="1" smtClean="0"/>
              <a:t>anestetici</a:t>
            </a:r>
            <a:r>
              <a:rPr lang="en-US" sz="3600" dirty="0" smtClean="0"/>
              <a:t>: (</a:t>
            </a:r>
            <a:r>
              <a:rPr lang="en-US" sz="3600" dirty="0" err="1" smtClean="0"/>
              <a:t>ketamin</a:t>
            </a:r>
            <a:r>
              <a:rPr lang="en-US" sz="3600" dirty="0" smtClean="0"/>
              <a:t>, </a:t>
            </a:r>
            <a:r>
              <a:rPr lang="en-US" sz="3600" dirty="0" err="1" smtClean="0"/>
              <a:t>tiletamin</a:t>
            </a:r>
            <a:r>
              <a:rPr lang="en-US" sz="3600" dirty="0" smtClean="0"/>
              <a:t>) </a:t>
            </a:r>
          </a:p>
          <a:p>
            <a:r>
              <a:rPr lang="en-US" sz="3600" dirty="0" smtClean="0"/>
              <a:t> </a:t>
            </a:r>
            <a:r>
              <a:rPr lang="en-US" sz="3600" dirty="0" err="1" smtClean="0"/>
              <a:t>Karboksilirani</a:t>
            </a:r>
            <a:r>
              <a:rPr lang="en-US" sz="3600" dirty="0" smtClean="0"/>
              <a:t> </a:t>
            </a:r>
            <a:r>
              <a:rPr lang="en-US" sz="3600" dirty="0" err="1" smtClean="0"/>
              <a:t>imidazoli</a:t>
            </a:r>
            <a:r>
              <a:rPr lang="en-US" sz="3600" dirty="0" smtClean="0"/>
              <a:t>: </a:t>
            </a:r>
            <a:r>
              <a:rPr lang="en-US" sz="3600" dirty="0" err="1" smtClean="0"/>
              <a:t>etomidat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 </a:t>
            </a:r>
            <a:r>
              <a:rPr lang="en-US" sz="3600" dirty="0" err="1" smtClean="0"/>
              <a:t>Barbiturati</a:t>
            </a:r>
            <a:r>
              <a:rPr lang="en-US" sz="3600" dirty="0" smtClean="0"/>
              <a:t>: pentobarbital, </a:t>
            </a:r>
            <a:r>
              <a:rPr lang="en-US" sz="3600" dirty="0" err="1" smtClean="0"/>
              <a:t>tiopental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Propofol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 </a:t>
            </a:r>
            <a:r>
              <a:rPr lang="en-US" dirty="0" err="1" smtClean="0"/>
              <a:t>Deluje</a:t>
            </a:r>
            <a:r>
              <a:rPr lang="en-US" dirty="0" smtClean="0"/>
              <a:t> </a:t>
            </a:r>
            <a:r>
              <a:rPr lang="en-US" dirty="0" err="1" smtClean="0"/>
              <a:t>brzo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kratkotrajno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Uljna</a:t>
            </a:r>
            <a:r>
              <a:rPr lang="en-US" dirty="0" smtClean="0"/>
              <a:t> </a:t>
            </a:r>
            <a:r>
              <a:rPr lang="en-US" dirty="0" err="1" smtClean="0"/>
              <a:t>emulkzija</a:t>
            </a:r>
            <a:r>
              <a:rPr lang="en-US" dirty="0" smtClean="0"/>
              <a:t> </a:t>
            </a:r>
            <a:r>
              <a:rPr lang="en-US" dirty="0" err="1" smtClean="0"/>
              <a:t>sojinog</a:t>
            </a:r>
            <a:r>
              <a:rPr lang="en-US" dirty="0" smtClean="0"/>
              <a:t> </a:t>
            </a:r>
            <a:r>
              <a:rPr lang="en-US" dirty="0" err="1" smtClean="0"/>
              <a:t>ulja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Potencira</a:t>
            </a:r>
            <a:r>
              <a:rPr lang="en-US" dirty="0" smtClean="0"/>
              <a:t> </a:t>
            </a:r>
            <a:r>
              <a:rPr lang="en-US" dirty="0" err="1" smtClean="0"/>
              <a:t>učinak</a:t>
            </a:r>
            <a:r>
              <a:rPr lang="en-US" dirty="0" smtClean="0"/>
              <a:t> GABA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analgetik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Snizuje</a:t>
            </a:r>
            <a:r>
              <a:rPr lang="en-US" dirty="0" smtClean="0"/>
              <a:t> </a:t>
            </a:r>
            <a:r>
              <a:rPr lang="en-US" dirty="0" err="1" smtClean="0"/>
              <a:t>intrakranijalni</a:t>
            </a:r>
            <a:r>
              <a:rPr lang="en-US" dirty="0" smtClean="0"/>
              <a:t> </a:t>
            </a:r>
            <a:r>
              <a:rPr lang="en-US" dirty="0" err="1" smtClean="0"/>
              <a:t>pritisak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Doza</a:t>
            </a:r>
            <a:r>
              <a:rPr lang="en-US" dirty="0" smtClean="0"/>
              <a:t> </a:t>
            </a:r>
            <a:r>
              <a:rPr lang="en-US" dirty="0" err="1" smtClean="0"/>
              <a:t>održavanja</a:t>
            </a:r>
            <a:r>
              <a:rPr lang="en-US" dirty="0" smtClean="0"/>
              <a:t> 0,15-0,4 mg/kg </a:t>
            </a:r>
            <a:r>
              <a:rPr lang="en-US" dirty="0" err="1" smtClean="0"/>
              <a:t>i.v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slow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Ketamin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 </a:t>
            </a:r>
            <a:r>
              <a:rPr lang="en-US" sz="2800" dirty="0" err="1" smtClean="0"/>
              <a:t>Disocijativni</a:t>
            </a:r>
            <a:r>
              <a:rPr lang="en-US" sz="2800" dirty="0" smtClean="0"/>
              <a:t> </a:t>
            </a:r>
            <a:r>
              <a:rPr lang="en-US" sz="2800" dirty="0" err="1" smtClean="0"/>
              <a:t>opšti</a:t>
            </a:r>
            <a:r>
              <a:rPr lang="en-US" sz="2800" dirty="0" smtClean="0"/>
              <a:t> </a:t>
            </a:r>
            <a:r>
              <a:rPr lang="en-US" sz="2800" dirty="0" err="1" smtClean="0"/>
              <a:t>anestetik</a:t>
            </a:r>
            <a:endParaRPr lang="en-US" sz="2800" dirty="0" smtClean="0"/>
          </a:p>
          <a:p>
            <a:r>
              <a:rPr lang="en-US" sz="2800" dirty="0" smtClean="0"/>
              <a:t>  NMDA antagonist </a:t>
            </a:r>
          </a:p>
          <a:p>
            <a:r>
              <a:rPr lang="en-US" sz="2800" dirty="0" smtClean="0"/>
              <a:t> </a:t>
            </a:r>
            <a:r>
              <a:rPr lang="en-US" sz="2800" dirty="0" err="1" smtClean="0"/>
              <a:t>Disocijacija</a:t>
            </a:r>
            <a:r>
              <a:rPr lang="en-US" sz="2800" dirty="0" smtClean="0"/>
              <a:t> </a:t>
            </a:r>
            <a:r>
              <a:rPr lang="en-US" sz="2800" dirty="0" err="1" smtClean="0"/>
              <a:t>neokorteksa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talmusa</a:t>
            </a:r>
            <a:endParaRPr lang="en-US" sz="2800" dirty="0" smtClean="0"/>
          </a:p>
          <a:p>
            <a:r>
              <a:rPr lang="en-US" sz="2800" dirty="0" smtClean="0"/>
              <a:t>  Ne </a:t>
            </a:r>
            <a:r>
              <a:rPr lang="en-US" sz="2800" dirty="0" err="1" smtClean="0"/>
              <a:t>izaziva</a:t>
            </a:r>
            <a:r>
              <a:rPr lang="en-US" sz="2800" dirty="0" smtClean="0"/>
              <a:t> </a:t>
            </a:r>
            <a:r>
              <a:rPr lang="en-US" sz="2800" dirty="0" err="1" smtClean="0"/>
              <a:t>depresiju</a:t>
            </a:r>
            <a:r>
              <a:rPr lang="en-US" sz="2800" dirty="0" smtClean="0"/>
              <a:t> </a:t>
            </a:r>
            <a:r>
              <a:rPr lang="en-US" sz="2800" dirty="0" err="1" smtClean="0"/>
              <a:t>nego</a:t>
            </a:r>
            <a:r>
              <a:rPr lang="en-US" sz="2800" dirty="0" smtClean="0"/>
              <a:t> </a:t>
            </a:r>
            <a:r>
              <a:rPr lang="en-US" sz="2800" dirty="0" err="1" smtClean="0"/>
              <a:t>prekid</a:t>
            </a:r>
            <a:r>
              <a:rPr lang="en-US" sz="2800" dirty="0" smtClean="0"/>
              <a:t> </a:t>
            </a:r>
            <a:r>
              <a:rPr lang="en-US" sz="2800" dirty="0" err="1" smtClean="0"/>
              <a:t>prenosa</a:t>
            </a:r>
            <a:r>
              <a:rPr lang="en-US" sz="2800" dirty="0" smtClean="0"/>
              <a:t> </a:t>
            </a:r>
            <a:r>
              <a:rPr lang="en-US" sz="2800" dirty="0" err="1" smtClean="0"/>
              <a:t>signala</a:t>
            </a:r>
            <a:endParaRPr lang="en-US" sz="2800" dirty="0" smtClean="0"/>
          </a:p>
          <a:p>
            <a:r>
              <a:rPr lang="en-US" sz="2800" dirty="0" smtClean="0"/>
              <a:t>  </a:t>
            </a:r>
            <a:r>
              <a:rPr lang="en-US" sz="2800" dirty="0" err="1" smtClean="0"/>
              <a:t>Pojačan</a:t>
            </a:r>
            <a:r>
              <a:rPr lang="en-US" sz="2800" dirty="0" smtClean="0"/>
              <a:t> </a:t>
            </a:r>
            <a:r>
              <a:rPr lang="en-US" sz="2800" dirty="0" err="1" smtClean="0"/>
              <a:t>mišićni</a:t>
            </a:r>
            <a:r>
              <a:rPr lang="en-US" sz="2800" dirty="0" smtClean="0"/>
              <a:t> tonus, </a:t>
            </a:r>
            <a:r>
              <a:rPr lang="en-US" sz="2800" dirty="0" err="1" smtClean="0"/>
              <a:t>očuvani</a:t>
            </a:r>
            <a:r>
              <a:rPr lang="en-US" sz="2800" dirty="0" smtClean="0"/>
              <a:t> </a:t>
            </a:r>
            <a:r>
              <a:rPr lang="en-US" sz="2800" dirty="0" err="1" smtClean="0"/>
              <a:t>refleksi</a:t>
            </a:r>
            <a:endParaRPr lang="en-US" sz="2800" dirty="0" smtClean="0"/>
          </a:p>
          <a:p>
            <a:r>
              <a:rPr lang="en-US" sz="2800" dirty="0" smtClean="0"/>
              <a:t>  Dobra </a:t>
            </a:r>
            <a:r>
              <a:rPr lang="en-US" sz="2800" dirty="0" err="1" smtClean="0"/>
              <a:t>somatska</a:t>
            </a:r>
            <a:r>
              <a:rPr lang="en-US" sz="2800" dirty="0" smtClean="0"/>
              <a:t> </a:t>
            </a:r>
            <a:r>
              <a:rPr lang="en-US" sz="2800" dirty="0" err="1" smtClean="0"/>
              <a:t>analgezija</a:t>
            </a:r>
            <a:r>
              <a:rPr lang="en-US" sz="2800" dirty="0" smtClean="0"/>
              <a:t>, </a:t>
            </a:r>
            <a:r>
              <a:rPr lang="en-US" sz="2800" dirty="0" err="1" smtClean="0"/>
              <a:t>slaba</a:t>
            </a:r>
            <a:r>
              <a:rPr lang="en-US" sz="2800" dirty="0" smtClean="0"/>
              <a:t> </a:t>
            </a:r>
            <a:r>
              <a:rPr lang="en-US" sz="2800" dirty="0" err="1" smtClean="0"/>
              <a:t>visceralna</a:t>
            </a:r>
            <a:r>
              <a:rPr lang="en-US" sz="2800" dirty="0" smtClean="0"/>
              <a:t> </a:t>
            </a:r>
            <a:r>
              <a:rPr lang="en-US" sz="2800" dirty="0" err="1" smtClean="0"/>
              <a:t>analgezija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Etomidat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 </a:t>
            </a:r>
            <a:r>
              <a:rPr lang="en-US" dirty="0" err="1" smtClean="0"/>
              <a:t>Potpomaže</a:t>
            </a:r>
            <a:r>
              <a:rPr lang="en-US" dirty="0" smtClean="0"/>
              <a:t> </a:t>
            </a:r>
            <a:r>
              <a:rPr lang="en-US" dirty="0" err="1" smtClean="0"/>
              <a:t>dejstvo</a:t>
            </a:r>
            <a:r>
              <a:rPr lang="en-US" dirty="0" smtClean="0"/>
              <a:t> GABA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Minimalna</a:t>
            </a:r>
            <a:r>
              <a:rPr lang="en-US" dirty="0" smtClean="0"/>
              <a:t> </a:t>
            </a:r>
            <a:r>
              <a:rPr lang="en-US" dirty="0" err="1" smtClean="0"/>
              <a:t>supresija</a:t>
            </a:r>
            <a:r>
              <a:rPr lang="en-US" dirty="0" smtClean="0"/>
              <a:t> </a:t>
            </a:r>
            <a:r>
              <a:rPr lang="en-US" dirty="0" err="1" smtClean="0"/>
              <a:t>kardiovaskularnog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Nema</a:t>
            </a:r>
            <a:r>
              <a:rPr lang="en-US" dirty="0" smtClean="0"/>
              <a:t> </a:t>
            </a:r>
            <a:r>
              <a:rPr lang="en-US" dirty="0" err="1" smtClean="0"/>
              <a:t>analgetička</a:t>
            </a:r>
            <a:r>
              <a:rPr lang="en-US" dirty="0" smtClean="0"/>
              <a:t> </a:t>
            </a:r>
            <a:r>
              <a:rPr lang="en-US" dirty="0" err="1" smtClean="0"/>
              <a:t>svojstva</a:t>
            </a:r>
            <a:r>
              <a:rPr lang="en-US" dirty="0" smtClean="0"/>
              <a:t> </a:t>
            </a:r>
          </a:p>
          <a:p>
            <a:r>
              <a:rPr lang="en-US" dirty="0" smtClean="0"/>
              <a:t> </a:t>
            </a:r>
            <a:r>
              <a:rPr lang="en-US" dirty="0" err="1" smtClean="0"/>
              <a:t>Metabolizam</a:t>
            </a:r>
            <a:r>
              <a:rPr lang="en-US" dirty="0" smtClean="0"/>
              <a:t> u </a:t>
            </a:r>
            <a:r>
              <a:rPr lang="en-US" dirty="0" err="1" smtClean="0"/>
              <a:t>jetri</a:t>
            </a:r>
            <a:r>
              <a:rPr lang="en-US" dirty="0" smtClean="0"/>
              <a:t> a </a:t>
            </a:r>
            <a:r>
              <a:rPr lang="en-US" dirty="0" err="1" smtClean="0"/>
              <a:t>izlučivanje</a:t>
            </a:r>
            <a:r>
              <a:rPr lang="en-US" dirty="0" smtClean="0"/>
              <a:t> </a:t>
            </a:r>
            <a:r>
              <a:rPr lang="en-US" dirty="0" err="1" smtClean="0"/>
              <a:t>bubrezima</a:t>
            </a:r>
            <a:endParaRPr lang="en-US" dirty="0"/>
          </a:p>
        </p:txBody>
      </p:sp>
    </p:spTree>
  </p:cSld>
  <p:clrMapOvr>
    <a:masterClrMapping/>
  </p:clrMapOvr>
  <p:transition spd="slow"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Inhalacioni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opšti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anestetici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Lako</a:t>
            </a:r>
            <a:r>
              <a:rPr lang="en-US" sz="2800" dirty="0" smtClean="0"/>
              <a:t> </a:t>
            </a:r>
            <a:r>
              <a:rPr lang="en-US" sz="2800" dirty="0" err="1" smtClean="0"/>
              <a:t>isparljive</a:t>
            </a:r>
            <a:r>
              <a:rPr lang="en-US" sz="2800" dirty="0" smtClean="0"/>
              <a:t> </a:t>
            </a:r>
            <a:r>
              <a:rPr lang="en-US" sz="2800" dirty="0" err="1" smtClean="0"/>
              <a:t>tečnosti</a:t>
            </a:r>
            <a:r>
              <a:rPr lang="en-US" sz="2800" dirty="0" smtClean="0"/>
              <a:t> (1 ml </a:t>
            </a:r>
            <a:r>
              <a:rPr lang="en-US" sz="2800" dirty="0" err="1" smtClean="0"/>
              <a:t>tečnosti</a:t>
            </a:r>
            <a:r>
              <a:rPr lang="en-US" sz="2800" dirty="0" smtClean="0"/>
              <a:t> =183 -227 ml </a:t>
            </a:r>
            <a:r>
              <a:rPr lang="en-US" sz="2800" dirty="0" err="1" smtClean="0"/>
              <a:t>gasa</a:t>
            </a:r>
            <a:r>
              <a:rPr lang="en-US" sz="2800" dirty="0" smtClean="0"/>
              <a:t>) </a:t>
            </a:r>
          </a:p>
          <a:p>
            <a:r>
              <a:rPr lang="en-US" sz="2800" dirty="0" smtClean="0"/>
              <a:t>Ne </a:t>
            </a:r>
            <a:r>
              <a:rPr lang="en-US" sz="2800" dirty="0" err="1" smtClean="0"/>
              <a:t>deluju</a:t>
            </a:r>
            <a:r>
              <a:rPr lang="en-US" sz="2800" dirty="0" smtClean="0"/>
              <a:t> </a:t>
            </a:r>
            <a:r>
              <a:rPr lang="en-US" sz="2800" dirty="0" err="1" smtClean="0"/>
              <a:t>preko</a:t>
            </a:r>
            <a:r>
              <a:rPr lang="en-US" sz="2800" dirty="0" smtClean="0"/>
              <a:t> </a:t>
            </a:r>
            <a:r>
              <a:rPr lang="en-US" sz="2800" dirty="0" err="1" smtClean="0"/>
              <a:t>receptora</a:t>
            </a:r>
            <a:r>
              <a:rPr lang="en-US" sz="2800" dirty="0" smtClean="0"/>
              <a:t> </a:t>
            </a:r>
            <a:r>
              <a:rPr lang="en-US" sz="2800" dirty="0" err="1" smtClean="0"/>
              <a:t>nego</a:t>
            </a:r>
            <a:r>
              <a:rPr lang="en-US" sz="2800" dirty="0" smtClean="0"/>
              <a:t> </a:t>
            </a:r>
            <a:r>
              <a:rPr lang="en-US" sz="2800" dirty="0" err="1" smtClean="0"/>
              <a:t>nespecifičnim</a:t>
            </a:r>
            <a:r>
              <a:rPr lang="en-US" sz="2800" dirty="0" smtClean="0"/>
              <a:t> </a:t>
            </a:r>
            <a:r>
              <a:rPr lang="en-US" sz="2800" dirty="0" err="1" smtClean="0"/>
              <a:t>mehanizmima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lipidnom</a:t>
            </a:r>
            <a:r>
              <a:rPr lang="en-US" sz="2800" dirty="0" smtClean="0"/>
              <a:t> </a:t>
            </a:r>
            <a:r>
              <a:rPr lang="en-US" sz="2800" dirty="0" err="1" smtClean="0"/>
              <a:t>sloju</a:t>
            </a:r>
            <a:r>
              <a:rPr lang="en-US" sz="2800" dirty="0" smtClean="0"/>
              <a:t> membrane </a:t>
            </a:r>
            <a:r>
              <a:rPr lang="en-US" sz="2800" dirty="0" err="1" smtClean="0"/>
              <a:t>nervne</a:t>
            </a:r>
            <a:r>
              <a:rPr lang="en-US" sz="2800" dirty="0" smtClean="0"/>
              <a:t> </a:t>
            </a:r>
            <a:r>
              <a:rPr lang="en-US" sz="2800" dirty="0" err="1" smtClean="0"/>
              <a:t>ćelije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MAC – </a:t>
            </a:r>
            <a:r>
              <a:rPr lang="en-US" sz="2800" dirty="0" err="1" smtClean="0"/>
              <a:t>minimalna</a:t>
            </a:r>
            <a:r>
              <a:rPr lang="en-US" sz="2800" dirty="0" smtClean="0"/>
              <a:t> </a:t>
            </a:r>
            <a:r>
              <a:rPr lang="en-US" sz="2800" dirty="0" err="1" smtClean="0"/>
              <a:t>alveolarna</a:t>
            </a:r>
            <a:r>
              <a:rPr lang="en-US" sz="2800" dirty="0" smtClean="0"/>
              <a:t> </a:t>
            </a:r>
            <a:r>
              <a:rPr lang="en-US" sz="2800" dirty="0" err="1" smtClean="0"/>
              <a:t>koncentracija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r>
              <a:rPr lang="en-US" sz="2800" dirty="0" err="1" smtClean="0"/>
              <a:t>Halotan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Izofluran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Sevofuran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Održavanje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opšte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anestezije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Povremeno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dodavanje</a:t>
            </a:r>
            <a:r>
              <a:rPr lang="en-US" sz="2400" dirty="0" smtClean="0"/>
              <a:t> </a:t>
            </a:r>
            <a:r>
              <a:rPr lang="en-US" sz="2400" dirty="0" err="1" smtClean="0"/>
              <a:t>anestetika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drugih</a:t>
            </a:r>
            <a:r>
              <a:rPr lang="en-US" sz="2400" dirty="0" smtClean="0"/>
              <a:t> </a:t>
            </a:r>
            <a:r>
              <a:rPr lang="en-US" sz="2400" dirty="0" err="1" smtClean="0"/>
              <a:t>medikamenata</a:t>
            </a:r>
            <a:r>
              <a:rPr lang="en-US" sz="2400" dirty="0" smtClean="0"/>
              <a:t> </a:t>
            </a:r>
            <a:r>
              <a:rPr lang="en-US" sz="2400" dirty="0" err="1" smtClean="0"/>
              <a:t>intravenski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 </a:t>
            </a:r>
            <a:r>
              <a:rPr lang="en-US" sz="2400" dirty="0" err="1" smtClean="0"/>
              <a:t>Kontinuirana</a:t>
            </a:r>
            <a:r>
              <a:rPr lang="en-US" sz="2400" dirty="0" smtClean="0"/>
              <a:t> </a:t>
            </a:r>
            <a:r>
              <a:rPr lang="en-US" sz="2400" dirty="0" err="1" smtClean="0"/>
              <a:t>i.v</a:t>
            </a:r>
            <a:r>
              <a:rPr lang="en-US" sz="2400" dirty="0" smtClean="0"/>
              <a:t>. </a:t>
            </a:r>
            <a:r>
              <a:rPr lang="en-US" sz="2400" dirty="0" err="1" smtClean="0"/>
              <a:t>infuzija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dodatim</a:t>
            </a:r>
            <a:r>
              <a:rPr lang="en-US" sz="2400" dirty="0" smtClean="0"/>
              <a:t> </a:t>
            </a:r>
            <a:r>
              <a:rPr lang="en-US" sz="2400" dirty="0" err="1" smtClean="0"/>
              <a:t>anestetikom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sedativom</a:t>
            </a:r>
            <a:r>
              <a:rPr lang="en-US" sz="2400" dirty="0" smtClean="0"/>
              <a:t> (TIVA Total </a:t>
            </a:r>
            <a:r>
              <a:rPr lang="en-US" sz="2400" dirty="0" err="1" smtClean="0"/>
              <a:t>IntraVenous</a:t>
            </a:r>
            <a:r>
              <a:rPr lang="en-US" sz="2400" dirty="0" smtClean="0"/>
              <a:t> Anesthesia) I TCI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 </a:t>
            </a:r>
            <a:r>
              <a:rPr lang="en-US" sz="2400" dirty="0" err="1" smtClean="0"/>
              <a:t>Održavanje</a:t>
            </a:r>
            <a:r>
              <a:rPr lang="en-US" sz="2400" dirty="0" smtClean="0"/>
              <a:t> </a:t>
            </a:r>
            <a:r>
              <a:rPr lang="en-US" sz="2400" dirty="0" err="1" smtClean="0"/>
              <a:t>anestezije</a:t>
            </a:r>
            <a:r>
              <a:rPr lang="en-US" sz="2400" dirty="0" smtClean="0"/>
              <a:t> </a:t>
            </a:r>
            <a:r>
              <a:rPr lang="en-US" sz="2400" dirty="0" err="1" smtClean="0"/>
              <a:t>inhalacijom</a:t>
            </a:r>
            <a:r>
              <a:rPr lang="en-US" sz="2400" dirty="0" smtClean="0"/>
              <a:t>, </a:t>
            </a:r>
            <a:r>
              <a:rPr lang="en-US" sz="2400" dirty="0" err="1" smtClean="0"/>
              <a:t>smese</a:t>
            </a:r>
            <a:r>
              <a:rPr lang="en-US" sz="2400" dirty="0" smtClean="0"/>
              <a:t> </a:t>
            </a:r>
            <a:r>
              <a:rPr lang="en-US" sz="2400" dirty="0" err="1" smtClean="0"/>
              <a:t>inhalacionog</a:t>
            </a:r>
            <a:r>
              <a:rPr lang="en-US" sz="2400" dirty="0" smtClean="0"/>
              <a:t> </a:t>
            </a:r>
            <a:r>
              <a:rPr lang="en-US" sz="2400" dirty="0" err="1" smtClean="0"/>
              <a:t>anestetika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vazduha</a:t>
            </a:r>
            <a:r>
              <a:rPr lang="en-US" sz="2400" dirty="0" smtClean="0"/>
              <a:t>, </a:t>
            </a:r>
            <a:r>
              <a:rPr lang="en-US" sz="2400" dirty="0" err="1" smtClean="0"/>
              <a:t>preko</a:t>
            </a:r>
            <a:r>
              <a:rPr lang="en-US" sz="2400" dirty="0" smtClean="0"/>
              <a:t> </a:t>
            </a:r>
            <a:r>
              <a:rPr lang="en-US" sz="2400" dirty="0" err="1" smtClean="0"/>
              <a:t>aparata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inhalacionu</a:t>
            </a:r>
            <a:r>
              <a:rPr lang="en-US" sz="2400" dirty="0" smtClean="0"/>
              <a:t> </a:t>
            </a:r>
            <a:r>
              <a:rPr lang="en-US" sz="2400" dirty="0" err="1" smtClean="0"/>
              <a:t>anesteziju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 spd="slow"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195513" y="549275"/>
            <a:ext cx="434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Успаван пацијент значи да: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684213" y="1196975"/>
            <a:ext cx="7488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sr-Cyrl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 време операције</a:t>
            </a:r>
            <a:endParaRPr lang="en-GB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Cyrl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 не трпи бол или га није свестан - што је корисно за њега</a:t>
            </a: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1042988" y="1989138"/>
            <a:ext cx="6413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sr-Cyrl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Миран је - што у великој мери олакшава рад хирурга.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2700338" y="2565400"/>
            <a:ext cx="3876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ТО СУ ДВЕ ВЕЛИКЕ КОРИСТИ !!!</a:t>
            </a:r>
          </a:p>
        </p:txBody>
      </p:sp>
      <p:sp>
        <p:nvSpPr>
          <p:cNvPr id="81928" name="Rectangle 8"/>
          <p:cNvSpPr>
            <a:spLocks noChangeArrowheads="1"/>
          </p:cNvSpPr>
          <p:nvPr/>
        </p:nvSpPr>
        <p:spPr bwMode="auto">
          <a:xfrm>
            <a:off x="2339975" y="3500438"/>
            <a:ext cx="42275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Током употребе ове анестезије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увидело се да она има 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своје опасности по пацијента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sr-Latn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250825" y="4652963"/>
            <a:ext cx="85042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Смртни исход због фаталних поремећаја у раду срца ,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претераног повећања телесне температуре , 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поремећаја дисања или оштећења централног нервног система...</a:t>
            </a:r>
            <a:b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620689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dirty="0" smtClean="0"/>
              <a:t>Definicije</a:t>
            </a:r>
            <a:endParaRPr lang="en-US" sz="2400" dirty="0" smtClean="0"/>
          </a:p>
          <a:p>
            <a:r>
              <a:rPr lang="vi-VN" sz="2400" dirty="0" smtClean="0"/>
              <a:t> </a:t>
            </a:r>
            <a:r>
              <a:rPr lang="vi-VN" sz="2400" dirty="0" smtClean="0">
                <a:solidFill>
                  <a:srgbClr val="00B0F0"/>
                </a:solidFill>
              </a:rPr>
              <a:t> ANESTEZIJA </a:t>
            </a:r>
            <a:r>
              <a:rPr lang="vi-VN" sz="2400" dirty="0" smtClean="0"/>
              <a:t>- (an - estos - figurativno, „bez osjećaja“ ili „izvan osjećaja“) predstavlja medikamentozno izazvanu neosetljivost dela tela ili pak neosteljivost celog tela sa gubitkom svesti.</a:t>
            </a:r>
            <a:endParaRPr lang="en-US" sz="2400" dirty="0" smtClean="0"/>
          </a:p>
          <a:p>
            <a:r>
              <a:rPr lang="vi-VN" sz="2400" dirty="0" smtClean="0"/>
              <a:t>  </a:t>
            </a:r>
            <a:r>
              <a:rPr lang="vi-VN" sz="2400" dirty="0" smtClean="0">
                <a:solidFill>
                  <a:srgbClr val="00B0F0"/>
                </a:solidFill>
              </a:rPr>
              <a:t>ANALGEZIJA</a:t>
            </a:r>
            <a:r>
              <a:rPr lang="vi-VN" sz="2400" dirty="0" smtClean="0"/>
              <a:t> - (grč. bezbolnost) – izostanak osećaja za bol, ali uz očuvanu svest</a:t>
            </a:r>
            <a:endParaRPr lang="en-US" sz="2400" dirty="0" smtClean="0"/>
          </a:p>
          <a:p>
            <a:r>
              <a:rPr lang="vi-VN" sz="2400" dirty="0" smtClean="0"/>
              <a:t> </a:t>
            </a:r>
            <a:r>
              <a:rPr lang="vi-VN" sz="2400" dirty="0" smtClean="0">
                <a:solidFill>
                  <a:srgbClr val="00B0F0"/>
                </a:solidFill>
              </a:rPr>
              <a:t>OPŠTA ANESTEZIJA- </a:t>
            </a:r>
            <a:r>
              <a:rPr lang="vi-VN" sz="2400" dirty="0" smtClean="0"/>
              <a:t>GUBITAK SVESTI I SVIH OSECAJA </a:t>
            </a:r>
            <a:endParaRPr lang="en-US" sz="2400" dirty="0" smtClean="0"/>
          </a:p>
          <a:p>
            <a:r>
              <a:rPr lang="vi-VN" sz="2400" dirty="0" smtClean="0"/>
              <a:t> </a:t>
            </a:r>
            <a:r>
              <a:rPr lang="vi-VN" sz="2400" dirty="0" smtClean="0">
                <a:solidFill>
                  <a:srgbClr val="00B0F0"/>
                </a:solidFill>
              </a:rPr>
              <a:t>LOKALNA ANESTEZIJA </a:t>
            </a:r>
            <a:r>
              <a:rPr lang="vi-VN" sz="2400" dirty="0" smtClean="0"/>
              <a:t>– gubitak osećaja, bola, u određenom delu ili regiji tela, uz očuvanu svest i budnost</a:t>
            </a:r>
            <a:endParaRPr lang="en-US" sz="2400" dirty="0" smtClean="0"/>
          </a:p>
          <a:p>
            <a:r>
              <a:rPr lang="vi-VN" sz="2400" dirty="0" smtClean="0"/>
              <a:t> </a:t>
            </a:r>
            <a:r>
              <a:rPr lang="vi-VN" sz="2400" dirty="0" smtClean="0">
                <a:solidFill>
                  <a:srgbClr val="00B0F0"/>
                </a:solidFill>
              </a:rPr>
              <a:t> NEUROLEPT-ANALGEZIJA- </a:t>
            </a:r>
            <a:r>
              <a:rPr lang="vi-VN" sz="2400" dirty="0" smtClean="0"/>
              <a:t>kombinacija sedativa i analgetika</a:t>
            </a:r>
            <a:endParaRPr lang="en-US" sz="2400" dirty="0" smtClean="0"/>
          </a:p>
          <a:p>
            <a:r>
              <a:rPr lang="vi-VN" sz="2400" dirty="0" smtClean="0"/>
              <a:t>  </a:t>
            </a:r>
            <a:r>
              <a:rPr lang="vi-VN" sz="2400" dirty="0" smtClean="0">
                <a:solidFill>
                  <a:srgbClr val="00B0F0"/>
                </a:solidFill>
              </a:rPr>
              <a:t>DISOCIJATIVNA ANESTEZIJA</a:t>
            </a:r>
            <a:r>
              <a:rPr lang="vi-VN" sz="2400" dirty="0" smtClean="0"/>
              <a:t>- stanje anestezije, izdvojen talamokortikalni i limbički sistem,</a:t>
            </a:r>
            <a:endParaRPr lang="en-US" sz="2400" dirty="0"/>
          </a:p>
        </p:txBody>
      </p:sp>
    </p:spTree>
  </p:cSld>
  <p:clrMapOvr>
    <a:masterClrMapping/>
  </p:clrMapOvr>
  <p:transition spd="slow">
    <p:check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altLang="en-US" smtClean="0"/>
              <a:t>ОПШТА АНЕСТЕЗИЈА</a:t>
            </a: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sr-Cyrl-CS" altLang="en-US" smtClean="0"/>
              <a:t>Данас су ризици много мањи због: добре преоперативне припреме, бољих анестетика и бољег праћења виталних функција- континуирани мониторинг са алармним системом у случају поремећаја . Савршенији су апарати за ендотрахеалну анестезију, анестезиолози данас више знају о предохрани и раном препознавању  компликација... 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2771775" y="765175"/>
            <a:ext cx="338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alt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БОРБА СА БОЛОМ</a:t>
            </a: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1042988" y="1700213"/>
            <a:ext cx="1951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ПРВИ ПРАВАЦ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611188" y="2133600"/>
            <a:ext cx="288131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b="1"/>
              <a:t>  </a:t>
            </a:r>
            <a:r>
              <a:rPr lang="sr-Cyrl-CS" altLang="en-US" b="1">
                <a:solidFill>
                  <a:schemeClr val="tx2"/>
                </a:solidFill>
              </a:rPr>
              <a:t>ОПШТА АНЕСТЕЗИЈА</a:t>
            </a:r>
            <a:r>
              <a:rPr lang="sr-Cyrl-CS" altLang="en-US" b="1"/>
              <a:t>    </a:t>
            </a: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УСПАВЉИВАЊЕ</a:t>
            </a:r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323850" y="3284538"/>
            <a:ext cx="317341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Пацијент који спава 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је 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миран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 и ако је 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сан довољно дубок,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 не буди се </a:t>
            </a:r>
            <a:endParaRPr lang="sr-Cyrl-CS" altLang="en-US" sz="20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/>
              <a:t>док траје интервенција </a:t>
            </a:r>
            <a:endParaRPr lang="sr-Cyrl-CS" altLang="en-US" sz="2000" b="1"/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5724525" y="1700213"/>
            <a:ext cx="1979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ДРУГИ ПРАВАЦ</a:t>
            </a:r>
          </a:p>
        </p:txBody>
      </p: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4464050" y="2060575"/>
            <a:ext cx="46799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</a:rPr>
              <a:t>ЛОКАЛНА АНЕСТЕЗИЈА</a:t>
            </a:r>
            <a:endParaRPr lang="sr-Cyrl-CS" altLang="en-US" b="1">
              <a:solidFill>
                <a:schemeClr val="tx2"/>
              </a:solidFill>
            </a:endParaRPr>
          </a:p>
          <a:p>
            <a:pPr algn="ctr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sr-Latn-CS" altLang="en-US" b="1"/>
              <a:t> </a:t>
            </a:r>
            <a:r>
              <a:rPr lang="sr-Cyrl-CS" altLang="en-US" b="1"/>
              <a:t> 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ДЕЛОВАЊЕМ НА ДЕЛУ ТЕЛА</a:t>
            </a:r>
            <a:endParaRPr lang="sr-Cyrl-CS" alt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Latn-CS" altLang="en-US" b="1"/>
              <a:t> </a:t>
            </a:r>
            <a:r>
              <a:rPr lang="sr-Cyrl-CS" altLang="en-US" b="1"/>
              <a:t>(</a:t>
            </a:r>
            <a:r>
              <a:rPr lang="sr-Latn-CS" altLang="en-US" b="1"/>
              <a:t>У СМИСЛУ ГУБИТКА ОСЕЋАЈА БОЛА</a:t>
            </a:r>
            <a:r>
              <a:rPr lang="sr-Cyrl-CS" altLang="en-US" b="1"/>
              <a:t>)</a:t>
            </a:r>
            <a:endParaRPr lang="sr-Latn-CS" altLang="en-US" b="1"/>
          </a:p>
        </p:txBody>
      </p:sp>
      <p:sp>
        <p:nvSpPr>
          <p:cNvPr id="85003" name="Rectangle 11"/>
          <p:cNvSpPr>
            <a:spLocks noChangeArrowheads="1"/>
          </p:cNvSpPr>
          <p:nvPr/>
        </p:nvSpPr>
        <p:spPr bwMode="auto">
          <a:xfrm>
            <a:off x="4643438" y="3284538"/>
            <a:ext cx="3881437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Безболност се може постићи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 деловањем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 делу тела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где већ постоји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или ће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постојати бол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приликом интервенције</a:t>
            </a:r>
            <a:endParaRPr lang="en-U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>
            <a:off x="4211638" y="1628775"/>
            <a:ext cx="73025" cy="4392613"/>
          </a:xfrm>
          <a:prstGeom prst="line">
            <a:avLst/>
          </a:prstGeom>
          <a:noFill/>
          <a:ln w="76200" cmpd="tri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1331913" y="1125538"/>
            <a:ext cx="643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САВРЕМЕНА ОПШТА АНЕСТЕЗИЈА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1547813" y="5300663"/>
            <a:ext cx="4824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114300">
              <a:defRPr>
                <a:solidFill>
                  <a:schemeClr val="tx1"/>
                </a:solidFill>
                <a:latin typeface="Arial" charset="0"/>
              </a:defRPr>
            </a:lvl2pPr>
            <a:lvl3pPr marL="228600">
              <a:defRPr>
                <a:solidFill>
                  <a:schemeClr val="tx1"/>
                </a:solidFill>
                <a:latin typeface="Arial" charset="0"/>
              </a:defRPr>
            </a:lvl3pPr>
            <a:lvl4pPr marL="342900">
              <a:defRPr>
                <a:solidFill>
                  <a:schemeClr val="tx1"/>
                </a:solidFill>
                <a:latin typeface="Arial" charset="0"/>
              </a:defRPr>
            </a:lvl4pPr>
            <a:lvl5pPr marL="457200" indent="1371600">
              <a:defRPr>
                <a:solidFill>
                  <a:schemeClr val="tx1"/>
                </a:solidFill>
                <a:latin typeface="Arial" charset="0"/>
              </a:defRPr>
            </a:lvl5pPr>
            <a:lvl6pPr marL="914400" indent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1371600" indent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828800" indent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2286000" indent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ctr">
              <a:buFont typeface="Wingdings" pitchFamily="2" charset="2"/>
              <a:buNone/>
              <a:defRPr/>
            </a:pPr>
            <a:r>
              <a:rPr lang="sr-Latn-CS" altLang="en-US" sz="2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Брзо и лако буђењe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2124075" y="2276475"/>
            <a:ext cx="6180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4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Успавaти пацијента брзо и пријатно</a:t>
            </a:r>
            <a:r>
              <a:rPr lang="sr-Cyrl-CS" altLang="en-US"/>
              <a:t> 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1476375" y="2852738"/>
            <a:ext cx="534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4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Релаксирати му мускулатурu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0" y="3357563"/>
            <a:ext cx="6134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4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Потпуна контрола дисањa пацијент</a:t>
            </a:r>
            <a:r>
              <a:rPr lang="sr-Cyrl-CS" altLang="en-US"/>
              <a:t> </a:t>
            </a:r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684213" y="4005263"/>
            <a:ext cx="55276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4" algn="ctr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Мониторинг срчане акције,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4" algn="ctr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крвног притiска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4" algn="ctr"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засићеност крви кисеоником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2771775" y="620713"/>
            <a:ext cx="4041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ОПШТА АНЕСТЕЗИЈА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1700213"/>
            <a:ext cx="4067175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80000"/>
              <a:buFont typeface="Wingdings" pitchFamily="2" charset="2"/>
              <a:buChar char="q"/>
              <a:defRPr/>
            </a:pPr>
            <a:r>
              <a:rPr lang="sr-Cyrl-CS" alt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ИНХАЛАЦИОНА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sr-Cyrl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 у виду гаса или лако испарљивих</a:t>
            </a:r>
            <a:r>
              <a:rPr lang="sr-Cyrl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течности 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уноси се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ваздушним путем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плућа,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 плућа у крвоток</a:t>
            </a:r>
            <a:r>
              <a:rPr lang="sr-Cyrl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 у ЦНС 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en-U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где привремено паралише одређеним редом његове функције</a:t>
            </a:r>
            <a:endParaRPr lang="sr-Cyrl-CS" altLang="en-U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4067175" y="1600200"/>
            <a:ext cx="5076825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algn="ctr" eaLnBrk="1" hangingPunct="1">
              <a:buSzPct val="80000"/>
              <a:buFont typeface="Wingdings" pitchFamily="2" charset="2"/>
              <a:buChar char="q"/>
              <a:defRPr/>
            </a:pPr>
            <a:r>
              <a:rPr lang="sr-Cyrl-CS" altLang="en-US" sz="2400" b="1" smtClean="0">
                <a:solidFill>
                  <a:schemeClr val="tx2"/>
                </a:solidFill>
              </a:rPr>
              <a:t>ИНТРАВЕНСКА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Лек се уноси директно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у вену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Latn-CS" altLang="en-US" sz="2400" smtClean="0">
                <a:solidFill>
                  <a:schemeClr val="tx2"/>
                </a:solidFill>
                <a:latin typeface="Arial" charset="0"/>
              </a:rPr>
              <a:t>IV</a:t>
            </a: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 ињекцијом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или инфузијом,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одговарајућом брзином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и стиже до ЦНС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где остварује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sr-Cyrl-CS" altLang="en-US" sz="2400" smtClean="0">
                <a:solidFill>
                  <a:schemeClr val="tx2"/>
                </a:solidFill>
                <a:latin typeface="Arial" charset="0"/>
              </a:rPr>
              <a:t>своје дејство слично инхалационим анестетицима</a:t>
            </a:r>
            <a:r>
              <a:rPr lang="sr-Cyrl-CS" altLang="en-US" sz="2400" smtClean="0"/>
              <a:t>  </a:t>
            </a:r>
          </a:p>
        </p:txBody>
      </p:sp>
      <p:sp>
        <p:nvSpPr>
          <p:cNvPr id="16389" name="Line 7"/>
          <p:cNvSpPr>
            <a:spLocks noChangeShapeType="1"/>
          </p:cNvSpPr>
          <p:nvPr/>
        </p:nvSpPr>
        <p:spPr bwMode="auto">
          <a:xfrm>
            <a:off x="4211638" y="1484313"/>
            <a:ext cx="73025" cy="4897437"/>
          </a:xfrm>
          <a:prstGeom prst="line">
            <a:avLst/>
          </a:prstGeom>
          <a:noFill/>
          <a:ln w="76200" cmpd="tri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836613"/>
            <a:ext cx="420846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364163" y="2420938"/>
            <a:ext cx="2952750" cy="180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Апарат 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анестезију</a:t>
            </a:r>
            <a:endParaRPr lang="sr-Latn-CS" altLang="en-US" sz="2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441325" y="903288"/>
            <a:ext cx="7858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ОПШТА АНЕСТЕЗИЈА</a:t>
            </a:r>
            <a:br>
              <a:rPr lang="sr-Cyrl-CS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Cyrl-CS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осетљивост на дејство анестеика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684213" y="2349500"/>
            <a:ext cx="79914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SzPct val="80000"/>
              <a:buFont typeface="Wingdings" pitchFamily="2" charset="2"/>
              <a:buChar char="q"/>
            </a:pPr>
            <a:r>
              <a:rPr lang="en-GB" altLang="en-US" sz="2400">
                <a:solidFill>
                  <a:schemeClr val="tx2"/>
                </a:solidFill>
              </a:rPr>
              <a:t>  </a:t>
            </a:r>
            <a:r>
              <a:rPr lang="sr-Latn-CS" altLang="en-US" sz="2800">
                <a:solidFill>
                  <a:schemeClr val="tx2"/>
                </a:solidFill>
              </a:rPr>
              <a:t>Најосетљивiји део мозга је кора великог мозга, потoм  кора малог мозга па  мождано стабло</a:t>
            </a:r>
            <a:endParaRPr lang="en-GB" altLang="en-US" sz="2800">
              <a:solidFill>
                <a:schemeClr val="tx2"/>
              </a:solidFill>
            </a:endParaRPr>
          </a:p>
          <a:p>
            <a:pPr algn="just">
              <a:buSzPct val="80000"/>
              <a:buFont typeface="Wingdings" pitchFamily="2" charset="2"/>
              <a:buNone/>
            </a:pPr>
            <a:endParaRPr lang="sr-Latn-CS" altLang="en-US" sz="2800">
              <a:solidFill>
                <a:schemeClr val="tx2"/>
              </a:solidFill>
            </a:endParaRPr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GB" altLang="en-US" sz="2800">
                <a:solidFill>
                  <a:schemeClr val="tx2"/>
                </a:solidFill>
              </a:rPr>
              <a:t> </a:t>
            </a:r>
            <a:r>
              <a:rPr lang="sr-Cyrl-CS" altLang="en-US" sz="2800">
                <a:solidFill>
                  <a:schemeClr val="tx2"/>
                </a:solidFill>
              </a:rPr>
              <a:t>Најмање осетљив дeо </a:t>
            </a:r>
            <a:r>
              <a:rPr lang="sr-Latn-CS" altLang="en-US" sz="2800">
                <a:solidFill>
                  <a:schemeClr val="tx2"/>
                </a:solidFill>
              </a:rPr>
              <a:t>CНS </a:t>
            </a:r>
            <a:r>
              <a:rPr lang="sr-Cyrl-CS" altLang="en-US" sz="2800">
                <a:solidFill>
                  <a:schemeClr val="tx2"/>
                </a:solidFill>
              </a:rPr>
              <a:t>су продужена мождина и понс где су неки од цenтарa зa срчану радњу и дисaње  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779463" y="717550"/>
            <a:ext cx="3335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Општа инхалациона </a:t>
            </a:r>
          </a:p>
          <a:p>
            <a:pPr algn="ctr"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анестезија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0" y="1844675"/>
            <a:ext cx="4818063" cy="39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Циљ је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привремено паралисати функције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коре великог мозга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део можданог стабла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да остану поштеђени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центри за рад срца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вазомоторни центри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Центар за дисање је раније био важан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 сада дисањем управља анестезиолог</a:t>
            </a:r>
            <a:r>
              <a:rPr lang="sr-Latn-C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sr-Cyrl-CS" altLang="en-US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5219700" y="1125538"/>
            <a:ext cx="3490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 u="sng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ОПШТА АНЕСТЕЗИЈА</a:t>
            </a: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5570538" y="2420938"/>
            <a:ext cx="3573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посебно едуковани лекари </a:t>
            </a:r>
            <a:endParaRPr lang="en-GB" alt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АНЕСТЕЗИОЛОЗИ</a:t>
            </a:r>
          </a:p>
        </p:txBody>
      </p:sp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5543550" y="3500438"/>
            <a:ext cx="3600450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Посебно едуковани</a:t>
            </a:r>
            <a:endParaRPr lang="en-GB" alt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виши медицински техничари </a:t>
            </a:r>
            <a:endParaRPr lang="en-GB" alt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АНЕСТЕТИЧАРИ</a:t>
            </a:r>
            <a:endParaRPr lang="sr-Cyrl-CS" altLang="en-US" sz="32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5795963" y="1844675"/>
            <a:ext cx="2573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Latn-CS" alt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Данас се њоме баве </a:t>
            </a:r>
            <a:endParaRPr lang="en-GB" altLang="en-US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4" name="Line 12"/>
          <p:cNvSpPr>
            <a:spLocks noChangeShapeType="1"/>
          </p:cNvSpPr>
          <p:nvPr/>
        </p:nvSpPr>
        <p:spPr bwMode="auto">
          <a:xfrm>
            <a:off x="4859338" y="981075"/>
            <a:ext cx="73025" cy="5184775"/>
          </a:xfrm>
          <a:prstGeom prst="line">
            <a:avLst/>
          </a:prstGeom>
          <a:noFill/>
          <a:ln w="76200" cmpd="tri">
            <a:solidFill>
              <a:schemeClr val="fol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755650" y="692150"/>
            <a:ext cx="7165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КРАТКОТРАЈНА ИНТРАВЕНСКА АНЕСТЕЗИЈА</a:t>
            </a: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827088" y="1557338"/>
            <a:ext cx="76327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</a:t>
            </a: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Брзо и пријатно успављивање пацијента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</a:t>
            </a: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интравенски датим леком 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(</a:t>
            </a: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 мање од пола минута спава дубоким сном</a:t>
            </a: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sr-Latn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179388" y="3933825"/>
            <a:ext cx="441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После неколико ( 3 до 6) минута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пацијент се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спонтано буди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ако се даљи поступци не наставе</a:t>
            </a:r>
          </a:p>
        </p:txBody>
      </p:sp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084513"/>
            <a:ext cx="4176712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900113" y="858838"/>
            <a:ext cx="32496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РЕЛАКСАЦИЈА</a:t>
            </a: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4078288" y="1077913"/>
            <a:ext cx="525462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Интравенски се, 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одмах после датог анестетика,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даје лек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који </a:t>
            </a:r>
            <a:r>
              <a:rPr lang="sr-Cyrl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ћ</a:t>
            </a: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привремено паралисати сву 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попречно пругасту 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мускулатуру пацијента </a:t>
            </a:r>
            <a:endParaRPr lang="sr-Cyrl-CS" altLang="en-US" sz="24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у року до једног минута</a:t>
            </a: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4859338" y="5157788"/>
            <a:ext cx="34305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Престаће спонтано </a:t>
            </a:r>
          </a:p>
          <a:p>
            <a:pPr algn="ctr">
              <a:defRPr/>
            </a:pPr>
            <a:r>
              <a:rPr lang="sr-Cyrl-CS" alt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дисање пацијента</a:t>
            </a: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565400"/>
            <a:ext cx="388778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3995738" y="620713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ИНТУБАЦИЈА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23850" y="1196975"/>
            <a:ext cx="7964488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Успаваном и релаксираном  пацијенту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убацује се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ендотрахеални тубус / пластична цев/  у трахеју једним крајем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 други крај остаје изван уста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250825" y="3789363"/>
            <a:ext cx="4572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 том, спољашњем крају се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прикључује црево апарата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за анестезију и сада је омогућено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убацивање смеше анестетика и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кисеоника у плућа пацијента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528888"/>
            <a:ext cx="24479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4437063"/>
            <a:ext cx="27511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692696"/>
            <a:ext cx="7344816" cy="911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			</a:t>
            </a:r>
            <a:r>
              <a:rPr lang="vi-VN" sz="3600" dirty="0" smtClean="0">
                <a:solidFill>
                  <a:srgbClr val="00B0F0"/>
                </a:solidFill>
              </a:rPr>
              <a:t>Istorijat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dirty="0" err="1" smtClean="0"/>
              <a:t>Prvo</a:t>
            </a:r>
            <a:r>
              <a:rPr lang="en-US" dirty="0" smtClean="0"/>
              <a:t> </a:t>
            </a:r>
            <a:r>
              <a:rPr lang="en-US" dirty="0" err="1" smtClean="0"/>
              <a:t>pominjanje</a:t>
            </a:r>
            <a:r>
              <a:rPr lang="en-US" dirty="0" smtClean="0"/>
              <a:t> </a:t>
            </a:r>
            <a:r>
              <a:rPr lang="en-US" dirty="0" err="1" smtClean="0"/>
              <a:t>anestezije</a:t>
            </a:r>
            <a:r>
              <a:rPr lang="en-US" dirty="0" smtClean="0"/>
              <a:t> </a:t>
            </a:r>
            <a:r>
              <a:rPr lang="en-US" dirty="0" err="1" smtClean="0"/>
              <a:t>nalazimo</a:t>
            </a:r>
            <a:r>
              <a:rPr lang="en-US" dirty="0" smtClean="0"/>
              <a:t> </a:t>
            </a:r>
            <a:r>
              <a:rPr lang="en-US" dirty="0" err="1" smtClean="0"/>
              <a:t>vec</a:t>
            </a:r>
            <a:r>
              <a:rPr lang="en-US" dirty="0" smtClean="0"/>
              <a:t>́ </a:t>
            </a:r>
            <a:r>
              <a:rPr lang="en-US" dirty="0" err="1" smtClean="0"/>
              <a:t>od</a:t>
            </a:r>
            <a:r>
              <a:rPr lang="en-US" dirty="0" smtClean="0"/>
              <a:t> 3000 p. n. e. u </a:t>
            </a:r>
            <a:r>
              <a:rPr lang="en-US" dirty="0" err="1" smtClean="0"/>
              <a:t>Mezopotamiji</a:t>
            </a:r>
            <a:r>
              <a:rPr lang="en-US" dirty="0" smtClean="0"/>
              <a:t>, u </a:t>
            </a:r>
            <a:r>
              <a:rPr lang="en-US" dirty="0" err="1" smtClean="0"/>
              <a:t>kojoj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"</a:t>
            </a:r>
            <a:r>
              <a:rPr lang="en-US" dirty="0" err="1" smtClean="0"/>
              <a:t>anestezirali</a:t>
            </a:r>
            <a:r>
              <a:rPr lang="en-US" dirty="0" smtClean="0"/>
              <a:t>" </a:t>
            </a:r>
            <a:r>
              <a:rPr lang="en-US" dirty="0" err="1" smtClean="0"/>
              <a:t>pacijente</a:t>
            </a:r>
            <a:r>
              <a:rPr lang="en-US" dirty="0" smtClean="0"/>
              <a:t> </a:t>
            </a:r>
            <a:r>
              <a:rPr lang="en-US" dirty="0" err="1" smtClean="0"/>
              <a:t>pritiskajući</a:t>
            </a:r>
            <a:r>
              <a:rPr lang="en-US" dirty="0" smtClean="0"/>
              <a:t> </a:t>
            </a:r>
            <a:r>
              <a:rPr lang="en-US" dirty="0" err="1" smtClean="0"/>
              <a:t>karotidne</a:t>
            </a:r>
            <a:r>
              <a:rPr lang="en-US" dirty="0" smtClean="0"/>
              <a:t> </a:t>
            </a:r>
            <a:r>
              <a:rPr lang="en-US" dirty="0" err="1" smtClean="0"/>
              <a:t>arterije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bi </a:t>
            </a:r>
            <a:r>
              <a:rPr lang="en-US" dirty="0" err="1" smtClean="0"/>
              <a:t>izgubili</a:t>
            </a:r>
            <a:r>
              <a:rPr lang="en-US" dirty="0" smtClean="0"/>
              <a:t> </a:t>
            </a:r>
            <a:r>
              <a:rPr lang="en-US" dirty="0" err="1" smtClean="0"/>
              <a:t>svest</a:t>
            </a:r>
            <a:r>
              <a:rPr lang="en-US" dirty="0" smtClean="0"/>
              <a:t>. </a:t>
            </a:r>
            <a:r>
              <a:rPr lang="en-US" dirty="0" err="1" smtClean="0"/>
              <a:t>Egipćani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koristili</a:t>
            </a:r>
            <a:r>
              <a:rPr lang="en-US" dirty="0" smtClean="0"/>
              <a:t> </a:t>
            </a:r>
            <a:r>
              <a:rPr lang="en-US" dirty="0" err="1" smtClean="0"/>
              <a:t>prvi</a:t>
            </a:r>
            <a:r>
              <a:rPr lang="en-US" dirty="0" smtClean="0"/>
              <a:t> </a:t>
            </a:r>
            <a:r>
              <a:rPr lang="en-US" dirty="0" err="1" smtClean="0"/>
              <a:t>sneg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izazivanje</a:t>
            </a:r>
            <a:r>
              <a:rPr lang="en-US" dirty="0" smtClean="0"/>
              <a:t> </a:t>
            </a:r>
            <a:r>
              <a:rPr lang="en-US" dirty="0" err="1" smtClean="0"/>
              <a:t>analgezije</a:t>
            </a:r>
            <a:r>
              <a:rPr lang="en-US" dirty="0" smtClean="0"/>
              <a:t> </a:t>
            </a:r>
            <a:r>
              <a:rPr lang="en-US" dirty="0" err="1" smtClean="0"/>
              <a:t>hlađenjem</a:t>
            </a:r>
            <a:r>
              <a:rPr lang="en-US" dirty="0" smtClean="0"/>
              <a:t> (</a:t>
            </a:r>
            <a:r>
              <a:rPr lang="en-US" dirty="0" err="1" smtClean="0"/>
              <a:t>hipotermije</a:t>
            </a:r>
            <a:r>
              <a:rPr lang="en-US" dirty="0" smtClean="0"/>
              <a:t>) </a:t>
            </a:r>
            <a:r>
              <a:rPr lang="en-US" dirty="0" err="1" smtClean="0"/>
              <a:t>tela</a:t>
            </a:r>
            <a:endParaRPr lang="en-US" dirty="0" smtClean="0"/>
          </a:p>
          <a:p>
            <a:endParaRPr lang="en-US" dirty="0" smtClean="0">
              <a:solidFill>
                <a:srgbClr val="00B0F0"/>
              </a:solidFill>
            </a:endParaRP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>1844. Horace Wells, </a:t>
            </a:r>
            <a:r>
              <a:rPr lang="en-US" dirty="0" err="1" smtClean="0"/>
              <a:t>američki</a:t>
            </a:r>
            <a:r>
              <a:rPr lang="en-US" dirty="0" smtClean="0"/>
              <a:t> </a:t>
            </a:r>
            <a:r>
              <a:rPr lang="en-US" dirty="0" err="1" smtClean="0"/>
              <a:t>stomatolog</a:t>
            </a:r>
            <a:r>
              <a:rPr lang="en-US" dirty="0" smtClean="0"/>
              <a:t>, </a:t>
            </a:r>
            <a:r>
              <a:rPr lang="en-US" dirty="0" err="1" smtClean="0"/>
              <a:t>prvo</a:t>
            </a:r>
            <a:r>
              <a:rPr lang="en-US" dirty="0" smtClean="0"/>
              <a:t> je </a:t>
            </a:r>
            <a:r>
              <a:rPr lang="en-US" dirty="0" err="1" smtClean="0"/>
              <a:t>izvadio</a:t>
            </a:r>
            <a:r>
              <a:rPr lang="en-US" dirty="0" smtClean="0"/>
              <a:t> </a:t>
            </a:r>
            <a:r>
              <a:rPr lang="en-US" dirty="0" err="1" smtClean="0"/>
              <a:t>bolesni</a:t>
            </a:r>
            <a:r>
              <a:rPr lang="en-US" dirty="0" smtClean="0"/>
              <a:t> </a:t>
            </a:r>
            <a:r>
              <a:rPr lang="en-US" dirty="0" err="1" smtClean="0"/>
              <a:t>zub</a:t>
            </a:r>
            <a:r>
              <a:rPr lang="en-US" dirty="0" smtClean="0"/>
              <a:t> </a:t>
            </a:r>
            <a:r>
              <a:rPr lang="en-US" dirty="0" err="1" smtClean="0"/>
              <a:t>pacijentu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je </a:t>
            </a:r>
            <a:r>
              <a:rPr lang="en-US" dirty="0" err="1" smtClean="0"/>
              <a:t>imao</a:t>
            </a:r>
            <a:r>
              <a:rPr lang="en-US" dirty="0" smtClean="0"/>
              <a:t> </a:t>
            </a:r>
            <a:r>
              <a:rPr lang="en-US" dirty="0" err="1" smtClean="0"/>
              <a:t>anesteziju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azotovim</a:t>
            </a:r>
            <a:r>
              <a:rPr lang="en-US" dirty="0" smtClean="0"/>
              <a:t>  </a:t>
            </a:r>
            <a:r>
              <a:rPr lang="en-US" dirty="0" err="1" smtClean="0"/>
              <a:t>oksidom</a:t>
            </a:r>
            <a:r>
              <a:rPr lang="en-US" dirty="0" smtClean="0"/>
              <a:t>. Wales je </a:t>
            </a:r>
            <a:r>
              <a:rPr lang="en-US" dirty="0" err="1" smtClean="0"/>
              <a:t>došao</a:t>
            </a:r>
            <a:r>
              <a:rPr lang="en-US" dirty="0" smtClean="0"/>
              <a:t> do </a:t>
            </a:r>
            <a:r>
              <a:rPr lang="en-US" dirty="0" err="1" smtClean="0"/>
              <a:t>ove</a:t>
            </a:r>
            <a:r>
              <a:rPr lang="en-US" dirty="0" smtClean="0"/>
              <a:t> </a:t>
            </a:r>
            <a:r>
              <a:rPr lang="en-US" dirty="0" err="1" smtClean="0"/>
              <a:t>ideje</a:t>
            </a:r>
            <a:r>
              <a:rPr lang="en-US" dirty="0" smtClean="0"/>
              <a:t> </a:t>
            </a:r>
            <a:r>
              <a:rPr lang="en-US" dirty="0" err="1" smtClean="0"/>
              <a:t>gledajući</a:t>
            </a:r>
            <a:r>
              <a:rPr lang="en-US" dirty="0" smtClean="0"/>
              <a:t> </a:t>
            </a:r>
            <a:r>
              <a:rPr lang="en-US" dirty="0" err="1" smtClean="0"/>
              <a:t>javne</a:t>
            </a:r>
            <a:r>
              <a:rPr lang="en-US" dirty="0" smtClean="0"/>
              <a:t> </a:t>
            </a:r>
            <a:r>
              <a:rPr lang="en-US" dirty="0" err="1" smtClean="0"/>
              <a:t>nastupe</a:t>
            </a:r>
            <a:r>
              <a:rPr lang="en-US" dirty="0" smtClean="0"/>
              <a:t> </a:t>
            </a:r>
            <a:r>
              <a:rPr lang="en-US" dirty="0" err="1" smtClean="0"/>
              <a:t>učitelja</a:t>
            </a:r>
            <a:r>
              <a:rPr lang="en-US" dirty="0" smtClean="0"/>
              <a:t> </a:t>
            </a:r>
            <a:r>
              <a:rPr lang="en-US" dirty="0" err="1" smtClean="0"/>
              <a:t>hemičara</a:t>
            </a:r>
            <a:r>
              <a:rPr lang="en-US" dirty="0" smtClean="0"/>
              <a:t> Gardner Colton, </a:t>
            </a:r>
            <a:r>
              <a:rPr lang="en-US" dirty="0" err="1" smtClean="0"/>
              <a:t>koji</a:t>
            </a:r>
            <a:r>
              <a:rPr lang="en-US" dirty="0" smtClean="0"/>
              <a:t> je </a:t>
            </a:r>
            <a:r>
              <a:rPr lang="en-US" dirty="0" err="1" smtClean="0"/>
              <a:t>zarađivao</a:t>
            </a:r>
            <a:r>
              <a:rPr lang="en-US" dirty="0" smtClean="0"/>
              <a:t> </a:t>
            </a:r>
            <a:r>
              <a:rPr lang="en-US" dirty="0" err="1" smtClean="0"/>
              <a:t>demonstrirajući</a:t>
            </a:r>
            <a:r>
              <a:rPr lang="en-US" dirty="0" smtClean="0"/>
              <a:t> </a:t>
            </a:r>
            <a:r>
              <a:rPr lang="en-US" dirty="0" err="1" smtClean="0"/>
              <a:t>učinke</a:t>
            </a:r>
            <a:r>
              <a:rPr lang="en-US" dirty="0" smtClean="0"/>
              <a:t> </a:t>
            </a:r>
            <a:r>
              <a:rPr lang="en-US" dirty="0" err="1" smtClean="0"/>
              <a:t>udisanja</a:t>
            </a:r>
            <a:r>
              <a:rPr lang="en-US" dirty="0" smtClean="0"/>
              <a:t> </a:t>
            </a:r>
            <a:r>
              <a:rPr lang="en-US" dirty="0" err="1" smtClean="0"/>
              <a:t>azotnog</a:t>
            </a:r>
            <a:r>
              <a:rPr lang="en-US" dirty="0" smtClean="0"/>
              <a:t> </a:t>
            </a:r>
            <a:r>
              <a:rPr lang="en-US" dirty="0" err="1" smtClean="0"/>
              <a:t>oksida</a:t>
            </a:r>
            <a:r>
              <a:rPr lang="en-US" dirty="0" smtClean="0"/>
              <a:t>. </a:t>
            </a:r>
            <a:r>
              <a:rPr lang="en-US" dirty="0" err="1" smtClean="0"/>
              <a:t>Nažalost</a:t>
            </a:r>
            <a:r>
              <a:rPr lang="en-US" dirty="0" smtClean="0"/>
              <a:t>,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pokušava</a:t>
            </a:r>
            <a:r>
              <a:rPr lang="en-US" dirty="0" smtClean="0"/>
              <a:t> </a:t>
            </a:r>
            <a:r>
              <a:rPr lang="en-US" dirty="0" err="1" smtClean="0"/>
              <a:t>javno</a:t>
            </a:r>
            <a:r>
              <a:rPr lang="en-US" dirty="0" smtClean="0"/>
              <a:t> </a:t>
            </a:r>
            <a:r>
              <a:rPr lang="en-US" dirty="0" err="1" smtClean="0"/>
              <a:t>prikazati</a:t>
            </a:r>
            <a:r>
              <a:rPr lang="en-US" dirty="0" smtClean="0"/>
              <a:t> </a:t>
            </a:r>
            <a:r>
              <a:rPr lang="en-US" dirty="0" err="1" smtClean="0"/>
              <a:t>svoju</a:t>
            </a:r>
            <a:r>
              <a:rPr lang="en-US" dirty="0" smtClean="0"/>
              <a:t> </a:t>
            </a:r>
            <a:r>
              <a:rPr lang="en-US" dirty="0" err="1" smtClean="0"/>
              <a:t>metodu</a:t>
            </a:r>
            <a:r>
              <a:rPr lang="en-US" dirty="0" smtClean="0"/>
              <a:t> u </a:t>
            </a:r>
            <a:r>
              <a:rPr lang="en-US" dirty="0" err="1" smtClean="0"/>
              <a:t>bolnici</a:t>
            </a:r>
            <a:r>
              <a:rPr lang="en-US" dirty="0" smtClean="0"/>
              <a:t> u </a:t>
            </a:r>
            <a:r>
              <a:rPr lang="en-US" dirty="0" err="1" smtClean="0"/>
              <a:t>Massachusettsu</a:t>
            </a:r>
            <a:r>
              <a:rPr lang="en-US" dirty="0" smtClean="0"/>
              <a:t>, Horace Wells ne </a:t>
            </a:r>
            <a:r>
              <a:rPr lang="en-US" dirty="0" err="1" smtClean="0"/>
              <a:t>uspijeva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on </a:t>
            </a:r>
            <a:r>
              <a:rPr lang="en-US" dirty="0" err="1" smtClean="0"/>
              <a:t>ubrzo</a:t>
            </a:r>
            <a:r>
              <a:rPr lang="en-US" dirty="0" smtClean="0"/>
              <a:t> </a:t>
            </a:r>
            <a:r>
              <a:rPr lang="en-US" dirty="0" err="1" smtClean="0"/>
              <a:t>gubi</a:t>
            </a:r>
            <a:r>
              <a:rPr lang="en-US" dirty="0" smtClean="0"/>
              <a:t> </a:t>
            </a:r>
            <a:r>
              <a:rPr lang="en-US" dirty="0" err="1" smtClean="0"/>
              <a:t>podršku</a:t>
            </a:r>
            <a:r>
              <a:rPr lang="en-US" dirty="0" smtClean="0"/>
              <a:t> </a:t>
            </a:r>
            <a:r>
              <a:rPr lang="en-US" dirty="0" err="1" smtClean="0"/>
              <a:t>medicinskih</a:t>
            </a:r>
            <a:r>
              <a:rPr lang="en-US" dirty="0" smtClean="0"/>
              <a:t> </a:t>
            </a:r>
            <a:r>
              <a:rPr lang="en-US" dirty="0" err="1" smtClean="0"/>
              <a:t>krugova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više</a:t>
            </a:r>
            <a:r>
              <a:rPr lang="en-US" dirty="0" smtClean="0"/>
              <a:t> </a:t>
            </a:r>
            <a:r>
              <a:rPr lang="en-US" dirty="0" err="1" smtClean="0"/>
              <a:t>profesionalnih</a:t>
            </a:r>
            <a:r>
              <a:rPr lang="en-US" dirty="0" smtClean="0"/>
              <a:t> </a:t>
            </a:r>
            <a:r>
              <a:rPr lang="en-US" dirty="0" err="1" smtClean="0"/>
              <a:t>pogrešaka</a:t>
            </a:r>
            <a:r>
              <a:rPr lang="en-US" dirty="0" smtClean="0"/>
              <a:t>, </a:t>
            </a:r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izazvalo</a:t>
            </a:r>
            <a:r>
              <a:rPr lang="en-US" dirty="0" smtClean="0"/>
              <a:t> </a:t>
            </a:r>
            <a:r>
              <a:rPr lang="en-US" dirty="0" err="1" smtClean="0"/>
              <a:t>razočaranje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ozbiljnu</a:t>
            </a:r>
            <a:r>
              <a:rPr lang="en-US" dirty="0" smtClean="0"/>
              <a:t> </a:t>
            </a:r>
            <a:r>
              <a:rPr lang="en-US" dirty="0" err="1" smtClean="0"/>
              <a:t>mentalnu</a:t>
            </a:r>
            <a:r>
              <a:rPr lang="en-US" dirty="0" smtClean="0"/>
              <a:t> </a:t>
            </a:r>
            <a:r>
              <a:rPr lang="en-US" dirty="0" err="1" smtClean="0"/>
              <a:t>depresiju</a:t>
            </a:r>
            <a:r>
              <a:rPr lang="en-US" dirty="0" smtClean="0"/>
              <a:t> u </a:t>
            </a:r>
            <a:r>
              <a:rPr lang="en-US" dirty="0" err="1" smtClean="0"/>
              <a:t>Walesu</a:t>
            </a:r>
            <a:r>
              <a:rPr lang="en-US" dirty="0" smtClean="0"/>
              <a:t>, pa </a:t>
            </a:r>
            <a:r>
              <a:rPr lang="en-US" dirty="0" err="1" smtClean="0"/>
              <a:t>njegov</a:t>
            </a:r>
            <a:r>
              <a:rPr lang="en-US" dirty="0" smtClean="0"/>
              <a:t> student, </a:t>
            </a:r>
            <a:r>
              <a:rPr lang="en-US" dirty="0" err="1" smtClean="0"/>
              <a:t>suradnik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kolega</a:t>
            </a:r>
            <a:r>
              <a:rPr lang="en-US" dirty="0" smtClean="0"/>
              <a:t> William Morton </a:t>
            </a:r>
            <a:r>
              <a:rPr lang="en-US" dirty="0" err="1" smtClean="0"/>
              <a:t>preuzima</a:t>
            </a:r>
            <a:r>
              <a:rPr lang="en-US" dirty="0" smtClean="0"/>
              <a:t> </a:t>
            </a:r>
            <a:r>
              <a:rPr lang="en-US" dirty="0" err="1" smtClean="0"/>
              <a:t>anesteziju</a:t>
            </a:r>
            <a:r>
              <a:rPr lang="en-US" dirty="0" smtClean="0"/>
              <a:t>. 1847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r>
              <a:rPr lang="vi-VN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573463"/>
            <a:ext cx="345598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196975"/>
            <a:ext cx="29527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196975"/>
            <a:ext cx="288131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8" y="981075"/>
            <a:ext cx="19843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1116013" y="4076700"/>
            <a:ext cx="28082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Припрема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хируршку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интервенцију</a:t>
            </a:r>
            <a:endParaRPr lang="sr-Latn-CS" altLang="en-US" sz="2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79588"/>
            <a:ext cx="2738437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08050"/>
            <a:ext cx="3752850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11188" y="692150"/>
            <a:ext cx="3382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ИНТУБАЦИЈА</a:t>
            </a:r>
            <a:endParaRPr lang="sr-Latn-CS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684213" y="1268413"/>
            <a:ext cx="3240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Приказ на моделу</a:t>
            </a:r>
            <a:endParaRPr lang="sr-Latn-CS" altLang="en-US" sz="2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630" name="Picture 8" descr="intubacija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05263"/>
            <a:ext cx="3024188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2484438" y="765175"/>
            <a:ext cx="4740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ИНХАЛАЦИОНА АНЕСТЕЗИЈА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938213" y="1462088"/>
            <a:ext cx="74295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Пушта се смеша кисеоника са анестетиком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из апарата за анестезију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 одређује запремина гаса која ће се убацивати и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фреквенција убацивања које имитира природно дисање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958850" y="2971800"/>
            <a:ext cx="7480300" cy="33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Еластичност плућа избацује убачену смешу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али осиромашену кисеоником 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 обогаћену са угљен диоксидом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 та смеша пролази кроз апсорбер угљен диоксида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додаје јој се кисеоник и анестетик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поново враћа у плућа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тако док траје анестезија.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Мониторски се прати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срчана фреквенција, засићеност крви кисеоником и EKG</a:t>
            </a:r>
            <a:r>
              <a:rPr lang="sr-Latn-CS" altLang="en-US" sz="2000" b="1"/>
              <a:t> </a:t>
            </a:r>
            <a:endParaRPr lang="sr-Cyrl-CS" altLang="en-US" sz="2000" b="1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2627313" y="549275"/>
            <a:ext cx="3684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БУДЈЕЊЕ ПАЦИЈЕНТА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1150938" y="1412875"/>
            <a:ext cx="658653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 завршетку хируршке интервенције,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престаје се убацивање анестетика,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даје се по потреби антидот за мишићни релаксанс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како би се опоравио рад мишића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започело спонтано дисање</a:t>
            </a:r>
            <a:r>
              <a:rPr lang="sr-Latn-CS" altLang="en-US"/>
              <a:t> </a:t>
            </a: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900113" y="3500438"/>
            <a:ext cx="7704137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Појава спонтаног дисања,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успостављање комуникације</a:t>
            </a:r>
            <a:r>
              <a:rPr lang="sr-Cyrl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са пацијентом 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знак су да је пацијент будан 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да може 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да се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одвоји од апарата за анестезију  </a:t>
            </a:r>
            <a:endParaRPr lang="sr-Cyrl-CS" altLang="en-US" sz="20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5667375" y="1916113"/>
            <a:ext cx="2590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ИНТРАВЕНСКА </a:t>
            </a:r>
            <a:endParaRPr lang="sr-Cyrl-CS" altLang="en-US" sz="2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АНЕСТЕЗИЈА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395288" y="4437063"/>
            <a:ext cx="819150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Char char="Ø"/>
              <a:defRPr/>
            </a:pPr>
            <a:r>
              <a:rPr lang="sr-Cyrl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altLang="en-US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Обично се једним или са два интравенски дата лека обезбеђује довољно дубок сан и неосетљивост за бол уз очувано спонтано дисање.Ова анестезија обично траје кратко, 10 до 20 минута, али се може понављањем давања и продужити.Користи се обично за краткотрајне хируршке интервенције.</a:t>
            </a:r>
            <a:endParaRPr lang="sr-Cyrl-CS" altLang="en-U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4535488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908175" y="549275"/>
            <a:ext cx="328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ЦИЉ ОПШТЕ АНЕСТЕЗИЈЕ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0" y="1052513"/>
            <a:ext cx="46609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Постићи фазу хируршке анестезије</a:t>
            </a:r>
            <a:endParaRPr lang="sr-Cyrl-CS" altLang="en-US" sz="20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у њој остати до краја операције</a:t>
            </a:r>
            <a:endParaRPr lang="sr-Cyrl-CS" altLang="en-US" sz="20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sr-Cyrl-CS" altLang="en-US" sz="20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Идеалнa </a:t>
            </a:r>
            <a:r>
              <a:rPr lang="sr-Cyrl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убиna a</a:t>
            </a:r>
            <a:r>
              <a:rPr lang="sr-Cyrl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eстeз</a:t>
            </a:r>
            <a:r>
              <a:rPr lang="sr-Cyrl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иј</a:t>
            </a:r>
            <a:r>
              <a:rPr lang="sr-Latn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</a:t>
            </a:r>
            <a:endParaRPr lang="sr-Cyrl-CS" altLang="en-US" sz="20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Cyrl-CS" altLang="en-US" sz="20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пaцијентa и хирурга</a:t>
            </a: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6659563" y="1052513"/>
            <a:ext cx="1873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Локална</a:t>
            </a:r>
          </a:p>
          <a:p>
            <a:pPr algn="ctr">
              <a:defRPr/>
            </a:pPr>
            <a:r>
              <a:rPr lang="sr-Cyrl-CS" alt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анестезија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4344988" y="2060575"/>
            <a:ext cx="4799012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Званично почиње </a:t>
            </a:r>
            <a:endParaRPr lang="sr-Cyrl-CS" altLang="en-US" sz="20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увођењем раствора кокаина</a:t>
            </a:r>
            <a:endParaRPr lang="sr-Cyrl-CS" altLang="en-US" sz="20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као локалнoг aнестетика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површинску anеsтeziјu oka </a:t>
            </a:r>
            <a:r>
              <a:rPr lang="sr-Latn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1889 </a:t>
            </a:r>
            <a:r>
              <a:rPr lang="sr-Cyrl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r>
              <a:rPr lang="sr-Latn-CS" alt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31750" name="Rectangle 8"/>
          <p:cNvSpPr>
            <a:spLocks noChangeArrowheads="1"/>
          </p:cNvSpPr>
          <p:nvPr/>
        </p:nvSpPr>
        <p:spPr bwMode="auto">
          <a:xfrm>
            <a:off x="4067175" y="3860800"/>
            <a:ext cx="3838575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Cyrl-CS" altLang="en-US" sz="2000" b="1">
                <a:solidFill>
                  <a:schemeClr val="folHlink"/>
                </a:solidFill>
              </a:rPr>
              <a:t>Касније покушана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Latn-CS" altLang="en-US" sz="2000" b="1">
                <a:solidFill>
                  <a:schemeClr val="folHlink"/>
                </a:solidFill>
              </a:rPr>
              <a:t> </a:t>
            </a:r>
            <a:r>
              <a:rPr lang="sr-Cyrl-CS" altLang="en-US" sz="2000" b="1">
                <a:solidFill>
                  <a:schemeClr val="folHlink"/>
                </a:solidFill>
              </a:rPr>
              <a:t>и примена зa инфилтрацију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Cyrl-CS" altLang="en-US" sz="2000" b="1">
                <a:solidFill>
                  <a:schemeClr val="folHlink"/>
                </a:solidFill>
              </a:rPr>
              <a:t>али се брзо </a:t>
            </a:r>
            <a:r>
              <a:rPr lang="sr-Latn-CS" altLang="en-US" sz="2000" b="1">
                <a:solidFill>
                  <a:schemeClr val="folHlink"/>
                </a:solidFill>
              </a:rPr>
              <a:t>одусталo </a:t>
            </a:r>
            <a:endParaRPr lang="sr-Cyrl-CS" altLang="en-US" sz="2000" b="1">
              <a:solidFill>
                <a:schemeClr val="folHlink"/>
              </a:solidFill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Cyrl-CS" altLang="en-US" sz="2000" b="1">
                <a:solidFill>
                  <a:schemeClr val="folHlink"/>
                </a:solidFill>
              </a:rPr>
              <a:t>због неконтрoлисаnoг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Cyrl-CS" altLang="en-US" sz="2000" b="1">
                <a:solidFill>
                  <a:schemeClr val="folHlink"/>
                </a:solidFill>
              </a:rPr>
              <a:t>преласкa у крвоток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sr-Cyrl-CS" altLang="en-US" sz="2000" b="1">
                <a:solidFill>
                  <a:schemeClr val="folHlink"/>
                </a:solidFill>
              </a:rPr>
              <a:t>и лоших пoследица</a:t>
            </a:r>
            <a:r>
              <a:rPr lang="sr-Latn-CS" altLang="en-US" sz="2000" b="1">
                <a:solidFill>
                  <a:schemeClr val="folHlink"/>
                </a:solidFill>
              </a:rPr>
              <a:t>...    </a:t>
            </a:r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560388" y="3141663"/>
            <a:ext cx="21002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2400" b="1" i="1" u="sng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Врсте</a:t>
            </a:r>
          </a:p>
          <a:p>
            <a:pPr algn="ctr">
              <a:defRPr/>
            </a:pPr>
            <a:r>
              <a:rPr lang="sr-Cyrl-CS" altLang="en-US" sz="2400" b="1" i="1" u="sng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локалне</a:t>
            </a:r>
          </a:p>
          <a:p>
            <a:pPr algn="ctr">
              <a:defRPr/>
            </a:pPr>
            <a:r>
              <a:rPr lang="sr-Cyrl-CS" altLang="en-US" sz="2400" b="1" i="1" u="sng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анестезије:</a:t>
            </a:r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755650" y="4508500"/>
            <a:ext cx="2376488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sr-Cyrl-CS" altLang="en-US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1.Површинска</a:t>
            </a:r>
          </a:p>
          <a:p>
            <a:pPr>
              <a:defRPr/>
            </a:pPr>
            <a:r>
              <a:rPr lang="sr-Cyrl-CS" altLang="en-US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2.Инфилтрациона</a:t>
            </a:r>
          </a:p>
          <a:p>
            <a:pPr>
              <a:defRPr/>
            </a:pPr>
            <a:r>
              <a:rPr lang="sr-Cyrl-CS" altLang="en-US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3.Спроводна</a:t>
            </a:r>
          </a:p>
          <a:p>
            <a:pPr>
              <a:defRPr/>
            </a:pPr>
            <a:r>
              <a:rPr lang="sr-Cyrl-CS" altLang="en-US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4.Спинална</a:t>
            </a:r>
          </a:p>
          <a:p>
            <a:pPr>
              <a:defRPr/>
            </a:pPr>
            <a:r>
              <a:rPr lang="sr-Cyrl-CS" altLang="en-US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5.Хлађење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395288" y="549275"/>
            <a:ext cx="3768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Површинска анестезија</a:t>
            </a: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219075" y="1196975"/>
            <a:ext cx="4071938" cy="168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F"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 блокира нервне завршетке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 површини слузокоже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чини је неосетљивом.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Дубље структуре нису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захваћене анестезијом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395288" y="3068638"/>
            <a:ext cx="347345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tx2"/>
              </a:buClr>
              <a:buFont typeface="Wingdings" pitchFamily="2" charset="2"/>
              <a:buChar char="F"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Углавном се користи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анестезирање слузница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 офталмологији, ORL,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стоматологији, урологији.... 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виду капи, гела или спреја.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36525" y="5084763"/>
            <a:ext cx="4232275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F"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Дејство је обично краткотрајно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може сe и пoнaвљaти нан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шењe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sr-Cyrl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908050"/>
            <a:ext cx="3179763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627438"/>
            <a:ext cx="33115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971550" y="908050"/>
            <a:ext cx="2738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Инфилтрациона </a:t>
            </a:r>
            <a:endParaRPr lang="en-GB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анестезија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4572000" y="2924175"/>
            <a:ext cx="4572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Arial" charset="0"/>
              <a:buChar char="♦"/>
              <a:defRPr/>
            </a:pPr>
            <a:r>
              <a:rPr lang="en-GB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 приврeмeно блокира ситне neрвнe зaвршeтке и жiвце који туда пролазе.Дејство oбичнo траje jeдaн до два сaтa, зависно од врсте анестeтика, може сe пoнoвити давaњe.</a:t>
            </a:r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133600"/>
            <a:ext cx="38163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2339975" y="5300663"/>
            <a:ext cx="45720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Arial" charset="0"/>
              <a:buChar char="♦"/>
              <a:defRPr/>
            </a:pPr>
            <a:r>
              <a:rPr lang="en-GB" altLang="en-US"/>
              <a:t> 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Дејство se мoжe продужити и додаткoм 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ADRENALINA леку</a:t>
            </a: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тадa 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траје </a:t>
            </a: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двоструко ду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</a:t>
            </a: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altLang="en-US" b="1">
                <a:solidFill>
                  <a:schemeClr val="tx2"/>
                </a:solidFill>
              </a:rPr>
              <a:t> </a:t>
            </a:r>
            <a:endParaRPr lang="sr-Cyrl-CS" altLang="en-US" b="1">
              <a:solidFill>
                <a:schemeClr val="tx2"/>
              </a:solidFill>
            </a:endParaRP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5219700" y="836613"/>
            <a:ext cx="292576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tx2"/>
              </a:buClr>
              <a:buFont typeface="Arial" charset="0"/>
              <a:buChar char="♦"/>
              <a:defRPr/>
            </a:pPr>
            <a:r>
              <a:rPr lang="en-GB" altLang="en-US"/>
              <a:t> 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 се убризга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chemeClr val="tx2"/>
              </a:buClr>
              <a:buFont typeface="Arial" charset="0"/>
              <a:buNone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помоћу шприца и игле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chemeClr val="tx2"/>
              </a:buClr>
              <a:buFont typeface="Arial" charset="0"/>
              <a:buNone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директно у меко ткиво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chemeClr val="tx2"/>
              </a:buClr>
              <a:buFont typeface="Arial" charset="0"/>
              <a:buNone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где ће се </a:t>
            </a:r>
            <a:endParaRPr lang="en-GB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chemeClr val="tx2"/>
              </a:buClr>
              <a:buFont typeface="Arial" charset="0"/>
              <a:buNone/>
              <a:defRPr/>
            </a:pP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изводити интервенција.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2124075" y="569913"/>
            <a:ext cx="50053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СПРОВОДНА АНЕСТЕЗИЈА</a:t>
            </a: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131888" y="1458913"/>
            <a:ext cx="638492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 - анестетик се убризга 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помоћу шприца и игле у место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које је  удаљено од места интервенције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али у близини нерва или сплета нерава 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који преносе бол </a:t>
            </a:r>
            <a:endParaRPr lang="en-GB" altLang="en-U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 подручја на ком ће се изводити интервенција</a:t>
            </a:r>
            <a:r>
              <a:rPr lang="sr-Latn-C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1519238" y="3548063"/>
            <a:ext cx="596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Подразумева се добро познавање анатомије.</a:t>
            </a:r>
            <a:endParaRPr lang="en-GB" alt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сме се повредити нерв иглом ињекције.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81050" y="4821238"/>
            <a:ext cx="76358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p"/>
              <a:defRPr/>
            </a:pPr>
            <a:r>
              <a:rPr lang="en-GB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sr-Latn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 ове анeстезијe потиче </a:t>
            </a:r>
            <a:endParaRPr lang="en-GB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</a:t>
            </a:r>
            <a:r>
              <a:rPr lang="sr-Latn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увени </a:t>
            </a: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sr-Latn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зра</a:t>
            </a: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</a:t>
            </a:r>
            <a:r>
              <a:rPr lang="sr-Latn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"Блокаде" код неких врста болoва</a:t>
            </a:r>
            <a:r>
              <a:rPr lang="sr-Latn-CS" alt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sr-Cyrl-CS" altLang="en-U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979613" y="765175"/>
            <a:ext cx="472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СПИНАЛНА АНЕСТЕЗИЈА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835150" y="1628775"/>
            <a:ext cx="54610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Лек анестетик се убрзигава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у кичмени канал 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и то у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субарахноидални /меша се са ликвором/ или 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у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592138" y="3141663"/>
            <a:ext cx="7654925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субдурални простор између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другог и трећег или трећег и четвртог слабинског пршљена.</a:t>
            </a:r>
            <a:endParaRPr lang="en-GB" altLang="en-US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1971675" y="3933825"/>
            <a:ext cx="5219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Слично спроводној анестезији, </a:t>
            </a:r>
            <a:endParaRPr lang="en-GB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 месту давања, </a:t>
            </a:r>
            <a:endParaRPr lang="en-GB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анестетик блокира </a:t>
            </a:r>
            <a:endParaRPr lang="en-GB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даљи пролаз нервних импулса у оба смера,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660400" y="5300663"/>
            <a:ext cx="8061325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између мозга и периферних ткива </a:t>
            </a:r>
            <a:endParaRPr lang="en-GB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која инервише кичмена мождина испод места на ком је анестетик.</a:t>
            </a:r>
            <a:r>
              <a:rPr lang="sr-Latn-CS" altLang="en-US" b="1"/>
              <a:t>     </a:t>
            </a:r>
            <a:endParaRPr lang="sr-Cyrl-CS" altLang="en-US" b="1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827088" y="1628775"/>
            <a:ext cx="7399337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sr-Cyrl-CS" alt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циљу борбе са тим проблемима</a:t>
            </a:r>
            <a:r>
              <a:rPr lang="sr-Cyrl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pPr algn="ctr">
              <a:defRPr/>
            </a:pP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кроз историју људског рода</a:t>
            </a:r>
            <a:r>
              <a:rPr lang="sr-Cyrl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pPr algn="ctr">
              <a:defRPr/>
            </a:pP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коришћена су различита средства</a:t>
            </a:r>
            <a:r>
              <a:rPr lang="sr-Latn-CS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sr-Cyrl-CS" alt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sr-Cyrl-CS" alt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марихуана, опијум, лишће коке, </a:t>
            </a:r>
            <a:endParaRPr lang="sr-Cyrl-CS" altLang="en-US" sz="32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мандрагора, неке друге биљке и </a:t>
            </a:r>
            <a:endParaRPr lang="sr-Cyrl-CS" altLang="en-US" sz="32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alt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печурке, алкохол...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20713"/>
            <a:ext cx="47974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156325" y="2781300"/>
            <a:ext cx="25558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 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спиналне </a:t>
            </a:r>
          </a:p>
          <a:p>
            <a:pPr algn="ctr">
              <a:spcBef>
                <a:spcPct val="50000"/>
              </a:spcBef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анестезије</a:t>
            </a:r>
            <a:endParaRPr lang="sr-Latn-CS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50825" y="476250"/>
          <a:ext cx="8748713" cy="591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1908175" y="981075"/>
            <a:ext cx="47053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</a:t>
            </a:r>
            <a:r>
              <a:rPr lang="en-US" alt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sr-Cyrl-CS" alt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НАЛНА  </a:t>
            </a:r>
            <a:r>
              <a:rPr lang="sr-Cyrl-CS" alt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АНЕСТЕЗИЈА</a:t>
            </a:r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827088" y="1628775"/>
            <a:ext cx="7189787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Место где ће се анестетик зауставити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 спиналном каналу и направити блокаду 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зависи од употребљеног анестетика,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т.ј. његове специфичне тежине и положаја болесника .</a:t>
            </a:r>
            <a:endParaRPr lang="sr-Cyrl-CS" alt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1692275" y="3500438"/>
            <a:ext cx="575945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Била је некад врло популарна, 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једно време готово заборављена,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а у задњих неколико година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има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значајно место поготово 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 урологији, гинекологији  и ортопедији</a:t>
            </a:r>
            <a:r>
              <a:rPr lang="sr-Cyrl-C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sr-Cyrl-CS" altLang="en-US" sz="32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3419872" y="476672"/>
            <a:ext cx="2092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ХЛАЂЕЊЕ</a:t>
            </a: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2039938" y="1196975"/>
            <a:ext cx="4943475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Већини људи је познато искуство 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 зимско време: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"Ноге су ми се смрзле а прсте не осећам"</a:t>
            </a:r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1709738" y="2420938"/>
            <a:ext cx="5894387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Када се снизи температура  дела тела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 испод 15  C 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успоравају се животни процеси 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па и генерисање и спровођење  болних импулса.</a:t>
            </a:r>
            <a:r>
              <a:rPr lang="sr-Latn-CS" altLang="en-US" b="1"/>
              <a:t> </a:t>
            </a:r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1157288" y="3933825"/>
            <a:ext cx="7078662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Али, пошто хлађење  делимично оштећује ткива,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 успорава зарастање и није у довољној мери контролисано,</a:t>
            </a:r>
            <a:endParaRPr lang="sr-Cyrl-CS" alt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 данас се као средство за анестезију не користи..</a:t>
            </a:r>
            <a:r>
              <a:rPr lang="sr-Latn-CS" altLang="en-US" b="1"/>
              <a:t>    </a:t>
            </a:r>
            <a:endParaRPr lang="sr-Cyrl-CS" altLang="en-US" b="1"/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323850" y="5300663"/>
            <a:ext cx="8208963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Постоје и друге врсте анестезије али нису у клиничкој  употреби</a:t>
            </a:r>
            <a:r>
              <a:rPr lang="sr-Cyrl-C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algn="ctr">
              <a:defRPr/>
            </a:pPr>
            <a:r>
              <a:rPr lang="sr-Cyrl-CS" altLang="en-US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</a:p>
          <a:p>
            <a:pPr lvl="3" algn="just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  <a:defRPr/>
            </a:pPr>
            <a:r>
              <a:rPr lang="sr-Cyrl-C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sr-Latn-CS" alt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ЕЛEКТРОАНEСTEЗИЈA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Epiduralna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anestezija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Davanje</a:t>
            </a:r>
            <a:r>
              <a:rPr lang="en-US" dirty="0" smtClean="0"/>
              <a:t> </a:t>
            </a:r>
            <a:r>
              <a:rPr lang="en-US" dirty="0" err="1" smtClean="0"/>
              <a:t>anestetika</a:t>
            </a:r>
            <a:r>
              <a:rPr lang="en-US" dirty="0" smtClean="0"/>
              <a:t> u </a:t>
            </a:r>
            <a:r>
              <a:rPr lang="en-US" dirty="0" err="1" smtClean="0"/>
              <a:t>epiduralni</a:t>
            </a:r>
            <a:r>
              <a:rPr lang="en-US" dirty="0" smtClean="0"/>
              <a:t> </a:t>
            </a:r>
            <a:r>
              <a:rPr lang="en-US" dirty="0" err="1" smtClean="0"/>
              <a:t>prostor</a:t>
            </a:r>
            <a:endParaRPr lang="en-US" dirty="0"/>
          </a:p>
        </p:txBody>
      </p:sp>
    </p:spTree>
  </p:cSld>
  <p:clrMapOvr>
    <a:masterClrMapping/>
  </p:clrMapOvr>
  <p:transition spd="slow">
    <p:checker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Relaksanti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Polarizirajuci</a:t>
            </a:r>
            <a:r>
              <a:rPr lang="en-US" dirty="0" smtClean="0"/>
              <a:t> (</a:t>
            </a:r>
            <a:r>
              <a:rPr lang="en-US" dirty="0" err="1" smtClean="0"/>
              <a:t>leptosukcin</a:t>
            </a:r>
            <a:r>
              <a:rPr lang="en-US" dirty="0" smtClean="0"/>
              <a:t> )</a:t>
            </a:r>
          </a:p>
          <a:p>
            <a:r>
              <a:rPr lang="en-US" dirty="0" err="1" smtClean="0"/>
              <a:t>Nepolarizirajuci</a:t>
            </a:r>
            <a:r>
              <a:rPr lang="en-US" dirty="0" smtClean="0"/>
              <a:t> (non </a:t>
            </a:r>
            <a:r>
              <a:rPr lang="en-US" dirty="0" err="1" smtClean="0"/>
              <a:t>turonijum</a:t>
            </a:r>
            <a:r>
              <a:rPr lang="en-US" dirty="0" smtClean="0"/>
              <a:t> , </a:t>
            </a:r>
            <a:r>
              <a:rPr lang="en-US" dirty="0" err="1" smtClean="0"/>
              <a:t>rokuronijum</a:t>
            </a:r>
            <a:r>
              <a:rPr lang="en-US" dirty="0" smtClean="0"/>
              <a:t> , </a:t>
            </a:r>
            <a:r>
              <a:rPr lang="en-US" dirty="0" err="1" smtClean="0"/>
              <a:t>pankuronijum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 spd="slow"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620688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ASA I – </a:t>
            </a:r>
            <a:r>
              <a:rPr lang="en-US" sz="2800" dirty="0" err="1" smtClean="0"/>
              <a:t>Normalni</a:t>
            </a:r>
            <a:r>
              <a:rPr lang="en-US" sz="2800" dirty="0" smtClean="0"/>
              <a:t>, </a:t>
            </a:r>
            <a:r>
              <a:rPr lang="en-US" sz="2800" dirty="0" err="1" smtClean="0"/>
              <a:t>zdravi</a:t>
            </a:r>
            <a:r>
              <a:rPr lang="en-US" sz="2800" dirty="0" smtClean="0"/>
              <a:t> </a:t>
            </a:r>
            <a:r>
              <a:rPr lang="en-US" sz="2800" dirty="0" err="1" smtClean="0"/>
              <a:t>pacijenti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ASA II – </a:t>
            </a:r>
            <a:r>
              <a:rPr lang="en-US" sz="2800" dirty="0" err="1" smtClean="0"/>
              <a:t>Pacijenti</a:t>
            </a:r>
            <a:r>
              <a:rPr lang="en-US" sz="2800" dirty="0" smtClean="0"/>
              <a:t> </a:t>
            </a:r>
            <a:r>
              <a:rPr lang="en-US" sz="2800" dirty="0" err="1" smtClean="0"/>
              <a:t>sa</a:t>
            </a:r>
            <a:r>
              <a:rPr lang="en-US" sz="2800" dirty="0" smtClean="0"/>
              <a:t> </a:t>
            </a:r>
            <a:r>
              <a:rPr lang="en-US" sz="2800" dirty="0" err="1" smtClean="0"/>
              <a:t>blagim</a:t>
            </a:r>
            <a:r>
              <a:rPr lang="en-US" sz="2800" dirty="0" smtClean="0"/>
              <a:t> </a:t>
            </a:r>
            <a:r>
              <a:rPr lang="en-US" sz="2800" dirty="0" err="1" smtClean="0"/>
              <a:t>sistemskim</a:t>
            </a:r>
            <a:r>
              <a:rPr lang="en-US" sz="2800" dirty="0" smtClean="0"/>
              <a:t> </a:t>
            </a:r>
            <a:r>
              <a:rPr lang="en-US" sz="2800" dirty="0" err="1" smtClean="0"/>
              <a:t>oboljenjem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ASA III – </a:t>
            </a:r>
            <a:r>
              <a:rPr lang="en-US" sz="2800" dirty="0" err="1" smtClean="0"/>
              <a:t>Pacijenti</a:t>
            </a:r>
            <a:r>
              <a:rPr lang="en-US" sz="2800" dirty="0" smtClean="0"/>
              <a:t> </a:t>
            </a:r>
            <a:r>
              <a:rPr lang="en-US" sz="2800" dirty="0" err="1" smtClean="0"/>
              <a:t>sa</a:t>
            </a:r>
            <a:r>
              <a:rPr lang="en-US" sz="2800" dirty="0" smtClean="0"/>
              <a:t> </a:t>
            </a:r>
            <a:r>
              <a:rPr lang="en-US" sz="2800" dirty="0" err="1" smtClean="0"/>
              <a:t>ozbiljnim</a:t>
            </a:r>
            <a:r>
              <a:rPr lang="en-US" sz="2800" dirty="0" smtClean="0"/>
              <a:t> </a:t>
            </a:r>
            <a:r>
              <a:rPr lang="en-US" sz="2800" dirty="0" err="1" smtClean="0"/>
              <a:t>sistemskim</a:t>
            </a:r>
            <a:r>
              <a:rPr lang="en-US" sz="2800" dirty="0" smtClean="0"/>
              <a:t> </a:t>
            </a:r>
            <a:r>
              <a:rPr lang="en-US" sz="2800" dirty="0" err="1" smtClean="0"/>
              <a:t>oboljenjem</a:t>
            </a:r>
            <a:r>
              <a:rPr lang="en-US" sz="2800" dirty="0" smtClean="0"/>
              <a:t> (</a:t>
            </a:r>
            <a:r>
              <a:rPr lang="en-US" sz="2800" dirty="0" err="1" smtClean="0"/>
              <a:t>hronični</a:t>
            </a:r>
            <a:r>
              <a:rPr lang="en-US" sz="2800" dirty="0" smtClean="0"/>
              <a:t> </a:t>
            </a:r>
            <a:r>
              <a:rPr lang="en-US" sz="2800" dirty="0" err="1" smtClean="0"/>
              <a:t>opstruktivni</a:t>
            </a:r>
            <a:r>
              <a:rPr lang="en-US" sz="2800" dirty="0" smtClean="0"/>
              <a:t> </a:t>
            </a:r>
            <a:r>
              <a:rPr lang="en-US" sz="2800" dirty="0" err="1" smtClean="0"/>
              <a:t>bronhitis</a:t>
            </a:r>
            <a:r>
              <a:rPr lang="en-US" sz="2800" dirty="0" smtClean="0"/>
              <a:t>, </a:t>
            </a:r>
            <a:r>
              <a:rPr lang="en-US" sz="2800" dirty="0" err="1" smtClean="0"/>
              <a:t>kardio-pulmonalni</a:t>
            </a:r>
            <a:r>
              <a:rPr lang="en-US" sz="2800" dirty="0" smtClean="0"/>
              <a:t> </a:t>
            </a:r>
            <a:r>
              <a:rPr lang="en-US" sz="2800" dirty="0" err="1" smtClean="0"/>
              <a:t>sindrom</a:t>
            </a:r>
            <a:r>
              <a:rPr lang="en-US" sz="2800" dirty="0" smtClean="0"/>
              <a:t>, </a:t>
            </a:r>
            <a:r>
              <a:rPr lang="en-US" sz="2800" dirty="0" err="1" smtClean="0"/>
              <a:t>hronična</a:t>
            </a:r>
            <a:r>
              <a:rPr lang="en-US" sz="2800" dirty="0" smtClean="0"/>
              <a:t> </a:t>
            </a:r>
            <a:r>
              <a:rPr lang="en-US" sz="2800" dirty="0" err="1" smtClean="0"/>
              <a:t>oboljenja</a:t>
            </a:r>
            <a:r>
              <a:rPr lang="en-US" sz="2800" dirty="0" smtClean="0"/>
              <a:t> </a:t>
            </a:r>
            <a:r>
              <a:rPr lang="en-US" sz="2800" dirty="0" err="1" smtClean="0"/>
              <a:t>git</a:t>
            </a:r>
            <a:r>
              <a:rPr lang="en-US" sz="2800" dirty="0" smtClean="0"/>
              <a:t>-a) </a:t>
            </a:r>
          </a:p>
          <a:p>
            <a:r>
              <a:rPr lang="en-US" sz="2800" dirty="0" smtClean="0"/>
              <a:t> ASA IV – </a:t>
            </a:r>
            <a:r>
              <a:rPr lang="en-US" sz="2800" dirty="0" err="1" smtClean="0"/>
              <a:t>pacijenti</a:t>
            </a:r>
            <a:r>
              <a:rPr lang="en-US" sz="2800" dirty="0" smtClean="0"/>
              <a:t> </a:t>
            </a:r>
            <a:r>
              <a:rPr lang="en-US" sz="2800" dirty="0" err="1" smtClean="0"/>
              <a:t>sa</a:t>
            </a:r>
            <a:r>
              <a:rPr lang="en-US" sz="2800" dirty="0" smtClean="0"/>
              <a:t> </a:t>
            </a:r>
            <a:r>
              <a:rPr lang="en-US" sz="2800" dirty="0" err="1" smtClean="0"/>
              <a:t>ozbiljnom</a:t>
            </a:r>
            <a:r>
              <a:rPr lang="en-US" sz="2800" dirty="0" smtClean="0"/>
              <a:t> </a:t>
            </a:r>
            <a:r>
              <a:rPr lang="en-US" sz="2800" dirty="0" err="1" smtClean="0"/>
              <a:t>sistemskim</a:t>
            </a:r>
            <a:r>
              <a:rPr lang="en-US" sz="2800" dirty="0" smtClean="0"/>
              <a:t> </a:t>
            </a:r>
            <a:r>
              <a:rPr lang="en-US" sz="2800" dirty="0" err="1" smtClean="0"/>
              <a:t>oboljenjem</a:t>
            </a:r>
            <a:r>
              <a:rPr lang="en-US" sz="2800" dirty="0" smtClean="0"/>
              <a:t> </a:t>
            </a:r>
            <a:r>
              <a:rPr lang="en-US" sz="2800" dirty="0" err="1" smtClean="0"/>
              <a:t>koje</a:t>
            </a:r>
            <a:r>
              <a:rPr lang="en-US" sz="2800" dirty="0" smtClean="0"/>
              <a:t> </a:t>
            </a:r>
            <a:r>
              <a:rPr lang="en-US" sz="2800" dirty="0" err="1" smtClean="0"/>
              <a:t>konstantno</a:t>
            </a:r>
            <a:r>
              <a:rPr lang="en-US" sz="2800" dirty="0" smtClean="0"/>
              <a:t> </a:t>
            </a:r>
            <a:r>
              <a:rPr lang="en-US" sz="2800" dirty="0" err="1" smtClean="0"/>
              <a:t>ugrožava</a:t>
            </a:r>
            <a:r>
              <a:rPr lang="en-US" sz="2800" dirty="0" smtClean="0"/>
              <a:t> </a:t>
            </a:r>
            <a:r>
              <a:rPr lang="en-US" sz="2800" dirty="0" err="1" smtClean="0"/>
              <a:t>život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ASA V – </a:t>
            </a:r>
            <a:r>
              <a:rPr lang="en-US" sz="2800" dirty="0" err="1" smtClean="0"/>
              <a:t>pacijenti</a:t>
            </a:r>
            <a:r>
              <a:rPr lang="en-US" sz="2800" dirty="0" smtClean="0"/>
              <a:t> </a:t>
            </a:r>
            <a:r>
              <a:rPr lang="en-US" sz="2800" dirty="0" err="1" smtClean="0"/>
              <a:t>za</a:t>
            </a:r>
            <a:r>
              <a:rPr lang="en-US" sz="2800" dirty="0" smtClean="0"/>
              <a:t> </a:t>
            </a:r>
            <a:r>
              <a:rPr lang="en-US" sz="2800" dirty="0" err="1" smtClean="0"/>
              <a:t>koje</a:t>
            </a:r>
            <a:r>
              <a:rPr lang="en-US" sz="2800" dirty="0" smtClean="0"/>
              <a:t> se ne </a:t>
            </a:r>
            <a:r>
              <a:rPr lang="en-US" sz="2800" dirty="0" err="1" smtClean="0"/>
              <a:t>očekuje</a:t>
            </a:r>
            <a:r>
              <a:rPr lang="en-US" sz="2800" dirty="0" smtClean="0"/>
              <a:t> </a:t>
            </a:r>
            <a:r>
              <a:rPr lang="en-US" sz="2800" dirty="0" err="1" smtClean="0"/>
              <a:t>preživljavanje</a:t>
            </a:r>
            <a:r>
              <a:rPr lang="en-US" sz="2800" dirty="0" smtClean="0"/>
              <a:t> u </a:t>
            </a:r>
            <a:r>
              <a:rPr lang="en-US" sz="2800" dirty="0" err="1" smtClean="0"/>
              <a:t>naredna</a:t>
            </a:r>
            <a:r>
              <a:rPr lang="en-US" sz="2800" dirty="0" smtClean="0"/>
              <a:t> 24 h.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404665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solidFill>
                  <a:srgbClr val="00B0F0"/>
                </a:solidFill>
              </a:rPr>
              <a:t>Preoperativna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i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intraoperativna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briga</a:t>
            </a:r>
            <a:r>
              <a:rPr lang="en-US" sz="3600" dirty="0" smtClean="0">
                <a:solidFill>
                  <a:srgbClr val="00B0F0"/>
                </a:solidFill>
              </a:rPr>
              <a:t> o </a:t>
            </a:r>
            <a:r>
              <a:rPr lang="en-US" sz="3600" dirty="0" err="1" smtClean="0">
                <a:solidFill>
                  <a:srgbClr val="00B0F0"/>
                </a:solidFill>
              </a:rPr>
              <a:t>pacijentu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Istorija</a:t>
            </a:r>
            <a:r>
              <a:rPr lang="en-US" sz="3200" dirty="0" smtClean="0"/>
              <a:t> </a:t>
            </a:r>
            <a:r>
              <a:rPr lang="en-US" sz="3200" dirty="0" err="1" smtClean="0"/>
              <a:t>bolesti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Klinički</a:t>
            </a:r>
            <a:r>
              <a:rPr lang="en-US" sz="3200" dirty="0" smtClean="0"/>
              <a:t> </a:t>
            </a:r>
            <a:r>
              <a:rPr lang="en-US" sz="3200" dirty="0" err="1" smtClean="0"/>
              <a:t>pregled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Laboratorijske</a:t>
            </a:r>
            <a:r>
              <a:rPr lang="en-US" sz="3200" dirty="0" smtClean="0"/>
              <a:t> </a:t>
            </a:r>
            <a:r>
              <a:rPr lang="en-US" sz="3200" dirty="0" err="1" smtClean="0"/>
              <a:t>analize</a:t>
            </a:r>
            <a:endParaRPr lang="en-US" sz="3200" dirty="0" smtClean="0"/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Determinisanje</a:t>
            </a:r>
            <a:r>
              <a:rPr lang="en-US" sz="3200" dirty="0" smtClean="0"/>
              <a:t> </a:t>
            </a:r>
            <a:r>
              <a:rPr lang="en-US" sz="3200" dirty="0" err="1" smtClean="0"/>
              <a:t>hirurškog</a:t>
            </a:r>
            <a:r>
              <a:rPr lang="en-US" sz="3200" dirty="0" smtClean="0"/>
              <a:t> </a:t>
            </a:r>
            <a:r>
              <a:rPr lang="en-US" sz="3200" dirty="0" err="1" smtClean="0"/>
              <a:t>rizika</a:t>
            </a:r>
            <a:endParaRPr lang="en-US" sz="3200" dirty="0" smtClean="0"/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Stabilizacija</a:t>
            </a:r>
            <a:r>
              <a:rPr lang="en-US" sz="3200" dirty="0" smtClean="0"/>
              <a:t> </a:t>
            </a:r>
            <a:r>
              <a:rPr lang="en-US" sz="3200" dirty="0" err="1" smtClean="0"/>
              <a:t>pacijenta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Transfuzija</a:t>
            </a:r>
            <a:r>
              <a:rPr lang="en-US" sz="3200" dirty="0" smtClean="0"/>
              <a:t> </a:t>
            </a:r>
            <a:r>
              <a:rPr lang="en-US" sz="3200" dirty="0" err="1" smtClean="0"/>
              <a:t>krvi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Upotreba</a:t>
            </a:r>
            <a:r>
              <a:rPr lang="en-US" sz="3200" dirty="0" smtClean="0"/>
              <a:t> </a:t>
            </a:r>
            <a:r>
              <a:rPr lang="en-US" sz="3200" dirty="0" err="1" smtClean="0"/>
              <a:t>kiseonika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 </a:t>
            </a:r>
            <a:r>
              <a:rPr lang="en-US" sz="3200" dirty="0" err="1" smtClean="0"/>
              <a:t>Nadoknada</a:t>
            </a:r>
            <a:r>
              <a:rPr lang="en-US" sz="3200" dirty="0" smtClean="0"/>
              <a:t> </a:t>
            </a:r>
            <a:r>
              <a:rPr lang="en-US" sz="3200" dirty="0" err="1" smtClean="0"/>
              <a:t>tečnosti</a:t>
            </a:r>
            <a:endParaRPr lang="en-US" sz="3200" dirty="0"/>
          </a:p>
        </p:txBody>
      </p:sp>
    </p:spTree>
  </p:cSld>
  <p:clrMapOvr>
    <a:masterClrMapping/>
  </p:clrMapOvr>
  <p:transition spd="slow"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1547813" y="549275"/>
            <a:ext cx="583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СТРАХ, БОЛ И СТРЕС</a:t>
            </a:r>
            <a:endParaRPr lang="sr-Latn-CS" alt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323850" y="1412875"/>
            <a:ext cx="8820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sr-Cyrl-CS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бавезни пратиоци хируrшког бoлесника:</a:t>
            </a:r>
            <a:endParaRPr lang="sr-Latn-CS" alt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900113" y="2781300"/>
            <a:ext cx="57531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СТРЕС од нове животне ситуације</a:t>
            </a:r>
            <a:b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900113" y="3860800"/>
            <a:ext cx="7824787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СТРАХ од исхoда болести, од исхoда операције</a:t>
            </a:r>
            <a:r>
              <a:rPr lang="en-GB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971550" y="5229225"/>
            <a:ext cx="7508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БОЛ од болести,  повредe и бол oд oперацијe</a:t>
            </a:r>
            <a:br>
              <a:rPr lang="sr-Cyrl-C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166843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00B0F0"/>
                </a:solidFill>
              </a:rPr>
              <a:t>Stadijumi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opšte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anestezije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Guedall</a:t>
            </a:r>
            <a:r>
              <a:rPr lang="en-US" sz="2400" dirty="0" smtClean="0"/>
              <a:t>, 1920)</a:t>
            </a:r>
          </a:p>
          <a:p>
            <a:r>
              <a:rPr lang="en-US" sz="2400" dirty="0" smtClean="0"/>
              <a:t>  </a:t>
            </a:r>
            <a:r>
              <a:rPr lang="en-US" sz="2400" dirty="0" smtClean="0">
                <a:solidFill>
                  <a:srgbClr val="00B0F0"/>
                </a:solidFill>
              </a:rPr>
              <a:t>I </a:t>
            </a:r>
            <a:r>
              <a:rPr lang="en-US" sz="2400" dirty="0" err="1" smtClean="0">
                <a:solidFill>
                  <a:srgbClr val="00B0F0"/>
                </a:solidFill>
              </a:rPr>
              <a:t>stadijum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– </a:t>
            </a:r>
            <a:r>
              <a:rPr lang="en-US" sz="2400" dirty="0" err="1" smtClean="0"/>
              <a:t>stadijum</a:t>
            </a:r>
            <a:r>
              <a:rPr lang="en-US" sz="2400" dirty="0" smtClean="0"/>
              <a:t> </a:t>
            </a:r>
            <a:r>
              <a:rPr lang="en-US" sz="2400" dirty="0" err="1" smtClean="0"/>
              <a:t>voljnih</a:t>
            </a:r>
            <a:r>
              <a:rPr lang="en-US" sz="2400" dirty="0" smtClean="0"/>
              <a:t> </a:t>
            </a:r>
            <a:r>
              <a:rPr lang="en-US" sz="2400" dirty="0" err="1" smtClean="0"/>
              <a:t>pokreta</a:t>
            </a:r>
            <a:r>
              <a:rPr lang="en-US" sz="2400" dirty="0" smtClean="0"/>
              <a:t> </a:t>
            </a:r>
            <a:r>
              <a:rPr lang="en-US" sz="2400" dirty="0" err="1" smtClean="0"/>
              <a:t>uvod</a:t>
            </a:r>
            <a:r>
              <a:rPr lang="en-U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indukcija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stadijum</a:t>
            </a:r>
            <a:r>
              <a:rPr lang="en-US" sz="2400" dirty="0" smtClean="0"/>
              <a:t> </a:t>
            </a:r>
            <a:r>
              <a:rPr lang="en-US" sz="2400" dirty="0" err="1" smtClean="0"/>
              <a:t>počinje</a:t>
            </a:r>
            <a:r>
              <a:rPr lang="en-US" sz="2400" dirty="0" smtClean="0"/>
              <a:t> </a:t>
            </a:r>
            <a:r>
              <a:rPr lang="en-US" sz="2400" dirty="0" err="1" smtClean="0"/>
              <a:t>davanjem</a:t>
            </a:r>
            <a:r>
              <a:rPr lang="en-US" sz="2400" dirty="0" smtClean="0"/>
              <a:t> </a:t>
            </a:r>
            <a:r>
              <a:rPr lang="en-US" sz="2400" dirty="0" err="1" smtClean="0"/>
              <a:t>anestetika</a:t>
            </a:r>
            <a:r>
              <a:rPr lang="en-US" sz="2400" dirty="0" smtClean="0"/>
              <a:t>, a </a:t>
            </a:r>
            <a:r>
              <a:rPr lang="en-US" sz="2400" dirty="0" err="1" smtClean="0"/>
              <a:t>završava</a:t>
            </a:r>
            <a:r>
              <a:rPr lang="en-US" sz="2400" dirty="0" smtClean="0"/>
              <a:t> se </a:t>
            </a:r>
            <a:r>
              <a:rPr lang="en-US" sz="2400" dirty="0" err="1" smtClean="0"/>
              <a:t>gubitkom</a:t>
            </a:r>
            <a:r>
              <a:rPr lang="en-US" sz="2400" dirty="0" smtClean="0"/>
              <a:t> </a:t>
            </a:r>
            <a:r>
              <a:rPr lang="en-US" sz="2400" dirty="0" err="1" smtClean="0"/>
              <a:t>svesti</a:t>
            </a:r>
            <a:r>
              <a:rPr lang="en-US" sz="2400" dirty="0" smtClean="0"/>
              <a:t>. </a:t>
            </a:r>
            <a:r>
              <a:rPr lang="en-US" sz="2400" dirty="0" err="1" smtClean="0"/>
              <a:t>Puls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disanje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ubrzani</a:t>
            </a:r>
            <a:r>
              <a:rPr lang="en-US" sz="2400" dirty="0" smtClean="0"/>
              <a:t> </a:t>
            </a:r>
            <a:r>
              <a:rPr lang="en-US" sz="2400" dirty="0" err="1" smtClean="0"/>
              <a:t>prisutni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svi</a:t>
            </a:r>
            <a:r>
              <a:rPr lang="en-US" sz="2400" dirty="0" smtClean="0"/>
              <a:t> </a:t>
            </a:r>
            <a:r>
              <a:rPr lang="en-US" sz="2400" dirty="0" err="1" smtClean="0"/>
              <a:t>refleksi</a:t>
            </a:r>
            <a:r>
              <a:rPr lang="en-US" sz="2400" dirty="0" smtClean="0"/>
              <a:t>, </a:t>
            </a:r>
            <a:r>
              <a:rPr lang="en-US" sz="2400" dirty="0" err="1" smtClean="0"/>
              <a:t>pojačano</a:t>
            </a:r>
            <a:r>
              <a:rPr lang="en-US" sz="2400" dirty="0" smtClean="0"/>
              <a:t> </a:t>
            </a:r>
            <a:r>
              <a:rPr lang="en-US" sz="2400" dirty="0" err="1" smtClean="0"/>
              <a:t>slinjenje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mokrenje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defekacija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ponekad</a:t>
            </a:r>
            <a:r>
              <a:rPr lang="en-US" sz="2400" dirty="0" smtClean="0"/>
              <a:t> </a:t>
            </a:r>
            <a:r>
              <a:rPr lang="en-US" sz="2400" dirty="0" err="1" smtClean="0"/>
              <a:t>uoče</a:t>
            </a:r>
            <a:endParaRPr lang="en-US" sz="2400" dirty="0" smtClean="0"/>
          </a:p>
          <a:p>
            <a:r>
              <a:rPr lang="en-US" sz="2400" dirty="0" smtClean="0"/>
              <a:t>.  </a:t>
            </a:r>
            <a:r>
              <a:rPr lang="en-US" sz="2400" dirty="0" smtClean="0">
                <a:solidFill>
                  <a:srgbClr val="00B0F0"/>
                </a:solidFill>
              </a:rPr>
              <a:t>II </a:t>
            </a:r>
            <a:r>
              <a:rPr lang="en-US" sz="2400" dirty="0" err="1" smtClean="0">
                <a:solidFill>
                  <a:srgbClr val="00B0F0"/>
                </a:solidFill>
              </a:rPr>
              <a:t>stadijum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– </a:t>
            </a:r>
            <a:r>
              <a:rPr lang="en-US" sz="2400" dirty="0" err="1" smtClean="0"/>
              <a:t>stadijum</a:t>
            </a:r>
            <a:r>
              <a:rPr lang="en-US" sz="2400" dirty="0" smtClean="0"/>
              <a:t> </a:t>
            </a:r>
            <a:r>
              <a:rPr lang="en-US" sz="2400" dirty="0" err="1" smtClean="0"/>
              <a:t>ekscitacije</a:t>
            </a:r>
            <a:r>
              <a:rPr lang="en-US" sz="2400" dirty="0" smtClean="0"/>
              <a:t>, </a:t>
            </a:r>
            <a:r>
              <a:rPr lang="en-US" sz="2400" dirty="0" err="1" smtClean="0"/>
              <a:t>delirija</a:t>
            </a:r>
            <a:r>
              <a:rPr lang="en-US" sz="2400" dirty="0" smtClean="0"/>
              <a:t>, </a:t>
            </a:r>
            <a:r>
              <a:rPr lang="en-US" sz="2400" dirty="0" err="1" smtClean="0"/>
              <a:t>nevoljnih</a:t>
            </a:r>
            <a:r>
              <a:rPr lang="en-US" sz="2400" dirty="0" smtClean="0"/>
              <a:t> </a:t>
            </a:r>
            <a:r>
              <a:rPr lang="en-US" sz="2400" dirty="0" err="1" smtClean="0"/>
              <a:t>pokreta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Usled</a:t>
            </a:r>
            <a:r>
              <a:rPr lang="en-US" sz="2400" dirty="0" smtClean="0"/>
              <a:t> </a:t>
            </a:r>
            <a:r>
              <a:rPr lang="en-US" sz="2400" dirty="0" err="1" smtClean="0"/>
              <a:t>dejstva</a:t>
            </a:r>
            <a:r>
              <a:rPr lang="en-US" sz="2400" dirty="0" smtClean="0"/>
              <a:t> </a:t>
            </a:r>
            <a:r>
              <a:rPr lang="en-US" sz="2400" dirty="0" err="1" smtClean="0"/>
              <a:t>anestetika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koru </a:t>
            </a:r>
            <a:r>
              <a:rPr lang="en-US" sz="2400" dirty="0" err="1" smtClean="0"/>
              <a:t>velikog</a:t>
            </a:r>
            <a:r>
              <a:rPr lang="en-US" sz="2400" dirty="0" smtClean="0"/>
              <a:t> </a:t>
            </a:r>
            <a:r>
              <a:rPr lang="en-US" sz="2400" dirty="0" err="1" smtClean="0"/>
              <a:t>mozga</a:t>
            </a:r>
            <a:r>
              <a:rPr lang="en-US" sz="2400" dirty="0" smtClean="0"/>
              <a:t> </a:t>
            </a:r>
            <a:r>
              <a:rPr lang="en-US" sz="2400" dirty="0" err="1" smtClean="0"/>
              <a:t>dolazi</a:t>
            </a:r>
            <a:r>
              <a:rPr lang="en-US" sz="2400" dirty="0" smtClean="0"/>
              <a:t> </a:t>
            </a:r>
            <a:r>
              <a:rPr lang="en-US" sz="2400" dirty="0" err="1" smtClean="0"/>
              <a:t>ispoljavanja</a:t>
            </a:r>
            <a:r>
              <a:rPr lang="en-US" sz="2400" dirty="0" smtClean="0"/>
              <a:t> </a:t>
            </a:r>
            <a:r>
              <a:rPr lang="en-US" sz="2400" dirty="0" err="1" smtClean="0"/>
              <a:t>aktivnosti</a:t>
            </a:r>
            <a:r>
              <a:rPr lang="en-US" sz="2400" dirty="0" smtClean="0"/>
              <a:t> </a:t>
            </a:r>
            <a:r>
              <a:rPr lang="en-US" sz="2400" dirty="0" err="1" smtClean="0"/>
              <a:t>subkortikalnih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struktura</a:t>
            </a:r>
            <a:r>
              <a:rPr lang="en-US" sz="2400" dirty="0" smtClean="0"/>
              <a:t> </a:t>
            </a:r>
            <a:r>
              <a:rPr lang="en-US" sz="2400" dirty="0" err="1" smtClean="0"/>
              <a:t>što</a:t>
            </a:r>
            <a:r>
              <a:rPr lang="en-US" sz="2400" dirty="0" smtClean="0"/>
              <a:t> se </a:t>
            </a:r>
            <a:r>
              <a:rPr lang="en-US" sz="2400" dirty="0" err="1" smtClean="0"/>
              <a:t>klinički</a:t>
            </a:r>
            <a:r>
              <a:rPr lang="en-US" sz="2400" dirty="0" smtClean="0"/>
              <a:t> </a:t>
            </a:r>
            <a:r>
              <a:rPr lang="en-US" sz="2400" dirty="0" err="1" smtClean="0"/>
              <a:t>ispoljava</a:t>
            </a:r>
            <a:r>
              <a:rPr lang="en-US" sz="2400" dirty="0" smtClean="0"/>
              <a:t> </a:t>
            </a:r>
            <a:r>
              <a:rPr lang="en-US" sz="2400" dirty="0" err="1" smtClean="0"/>
              <a:t>izraženim</a:t>
            </a:r>
            <a:r>
              <a:rPr lang="en-US" sz="2400" dirty="0" smtClean="0"/>
              <a:t> </a:t>
            </a:r>
            <a:r>
              <a:rPr lang="en-US" sz="2400" dirty="0" err="1" smtClean="0"/>
              <a:t>mišićnim</a:t>
            </a:r>
            <a:r>
              <a:rPr lang="en-US" sz="2400" dirty="0" smtClean="0"/>
              <a:t> </a:t>
            </a:r>
            <a:r>
              <a:rPr lang="en-US" sz="2400" dirty="0" err="1" smtClean="0"/>
              <a:t>tonusom</a:t>
            </a:r>
            <a:r>
              <a:rPr lang="en-US" sz="2400" dirty="0" smtClean="0"/>
              <a:t> (</a:t>
            </a:r>
            <a:r>
              <a:rPr lang="en-US" sz="2400" dirty="0" err="1" smtClean="0"/>
              <a:t>trzaji</a:t>
            </a:r>
            <a:r>
              <a:rPr lang="en-US" sz="2400" dirty="0" smtClean="0"/>
              <a:t>, </a:t>
            </a:r>
            <a:r>
              <a:rPr lang="en-US" sz="2400" dirty="0" err="1" smtClean="0"/>
              <a:t>grčenje</a:t>
            </a:r>
            <a:r>
              <a:rPr lang="en-US" sz="2400" dirty="0" smtClean="0"/>
              <a:t>), </a:t>
            </a:r>
            <a:r>
              <a:rPr lang="en-US" sz="2400" dirty="0" err="1" smtClean="0"/>
              <a:t>povraćanje</a:t>
            </a:r>
            <a:r>
              <a:rPr lang="en-US" sz="2400" dirty="0" smtClean="0"/>
              <a:t>, </a:t>
            </a:r>
            <a:r>
              <a:rPr lang="en-US" sz="2400" dirty="0" err="1" smtClean="0"/>
              <a:t>tahikardija</a:t>
            </a:r>
            <a:r>
              <a:rPr lang="en-US" sz="2400" dirty="0" smtClean="0"/>
              <a:t>, </a:t>
            </a:r>
            <a:r>
              <a:rPr lang="en-US" sz="2400" dirty="0" err="1" smtClean="0"/>
              <a:t>bronhospazam</a:t>
            </a:r>
            <a:r>
              <a:rPr lang="en-US" sz="2400" dirty="0" smtClean="0"/>
              <a:t>, </a:t>
            </a:r>
            <a:r>
              <a:rPr lang="en-US" sz="2400" dirty="0" err="1" smtClean="0"/>
              <a:t>povećanje</a:t>
            </a:r>
            <a:r>
              <a:rPr lang="en-US" sz="2400" dirty="0" smtClean="0"/>
              <a:t> </a:t>
            </a:r>
            <a:r>
              <a:rPr lang="en-US" sz="2400" dirty="0" err="1" smtClean="0"/>
              <a:t>krvnog</a:t>
            </a:r>
            <a:r>
              <a:rPr lang="en-US" sz="2400" dirty="0" smtClean="0"/>
              <a:t> </a:t>
            </a:r>
            <a:r>
              <a:rPr lang="en-US" sz="2400" dirty="0" err="1" smtClean="0"/>
              <a:t>pritiska</a:t>
            </a:r>
            <a:r>
              <a:rPr lang="en-US" sz="2400" dirty="0" smtClean="0"/>
              <a:t>, </a:t>
            </a:r>
            <a:r>
              <a:rPr lang="en-US" sz="2400" dirty="0" err="1" smtClean="0"/>
              <a:t>dispneja</a:t>
            </a:r>
            <a:r>
              <a:rPr lang="en-US" sz="2400" dirty="0" smtClean="0"/>
              <a:t>. </a:t>
            </a:r>
            <a:r>
              <a:rPr lang="en-US" sz="2400" dirty="0" err="1" smtClean="0"/>
              <a:t>Zenice</a:t>
            </a:r>
            <a:r>
              <a:rPr lang="en-US" sz="2400" dirty="0" smtClean="0"/>
              <a:t> </a:t>
            </a:r>
            <a:r>
              <a:rPr lang="en-US" sz="2400" dirty="0" err="1" smtClean="0"/>
              <a:t>proširene</a:t>
            </a:r>
            <a:r>
              <a:rPr lang="en-US" sz="2400" dirty="0" smtClean="0"/>
              <a:t> </a:t>
            </a:r>
            <a:r>
              <a:rPr lang="en-US" sz="2400" dirty="0" err="1" smtClean="0"/>
              <a:t>reaguju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svetlost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slow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052736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800" dirty="0" smtClean="0">
                <a:solidFill>
                  <a:srgbClr val="00B0F0"/>
                </a:solidFill>
              </a:rPr>
              <a:t>III stadijum – stadijum hirurške anestezije </a:t>
            </a:r>
            <a:endParaRPr lang="en-US" sz="2800" dirty="0" smtClean="0">
              <a:solidFill>
                <a:srgbClr val="00B0F0"/>
              </a:solidFill>
            </a:endParaRPr>
          </a:p>
          <a:p>
            <a:r>
              <a:rPr lang="vi-VN" sz="2800" dirty="0" smtClean="0">
                <a:solidFill>
                  <a:srgbClr val="00B0F0"/>
                </a:solidFill>
              </a:rPr>
              <a:t> Nesvesno stanje, progresivno slabljenje </a:t>
            </a:r>
            <a:r>
              <a:rPr lang="vi-VN" sz="2800" dirty="0" smtClean="0"/>
              <a:t>refleksa, lagano i pravilno disanje</a:t>
            </a:r>
            <a:endParaRPr lang="en-US" sz="2800" dirty="0" smtClean="0"/>
          </a:p>
          <a:p>
            <a:r>
              <a:rPr lang="vi-VN" sz="2800" dirty="0" smtClean="0"/>
              <a:t>  Prvi stepen – plitka hirurška anestezija, očne jabučice fiksirane, prestaje pupilarni refleks</a:t>
            </a:r>
            <a:endParaRPr lang="en-US" sz="2800" dirty="0" smtClean="0"/>
          </a:p>
          <a:p>
            <a:r>
              <a:rPr lang="vi-VN" sz="2800" dirty="0" smtClean="0"/>
              <a:t>  Drugi stepen – srednje duboka hirurška anestezija, progresivna paraliza međurebarnih mišića. </a:t>
            </a:r>
            <a:endParaRPr lang="en-US" sz="2800" dirty="0" smtClean="0"/>
          </a:p>
          <a:p>
            <a:r>
              <a:rPr lang="vi-VN" sz="2800" dirty="0" smtClean="0"/>
              <a:t> Treći stepen – duboka hirurška anestezija, prisutno dijafragmatsko disanje.  </a:t>
            </a:r>
            <a:endParaRPr lang="en-US" sz="2800" dirty="0" smtClean="0"/>
          </a:p>
          <a:p>
            <a:r>
              <a:rPr lang="vi-VN" sz="2800" dirty="0" smtClean="0">
                <a:solidFill>
                  <a:srgbClr val="00B0F0"/>
                </a:solidFill>
              </a:rPr>
              <a:t>IV stadijum – paraliza disanja </a:t>
            </a:r>
            <a:endParaRPr lang="en-US" sz="2800" dirty="0" smtClean="0">
              <a:solidFill>
                <a:srgbClr val="00B0F0"/>
              </a:solidFill>
            </a:endParaRPr>
          </a:p>
          <a:p>
            <a:r>
              <a:rPr lang="vi-VN" sz="2800" dirty="0" smtClean="0"/>
              <a:t> Depresija centra za disanje. Pad krvnog pritiska, zenice proširene, svi refleksi obamiru.</a:t>
            </a:r>
            <a:endParaRPr lang="en-US" sz="2800" dirty="0"/>
          </a:p>
        </p:txBody>
      </p:sp>
    </p:spTree>
  </p:cSld>
  <p:clrMapOvr>
    <a:masterClrMapping/>
  </p:clrMapOvr>
  <p:transition spd="slow">
    <p:checker/>
  </p:transition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1562</TotalTime>
  <Words>2151</Words>
  <Application>Microsoft Office PowerPoint</Application>
  <PresentationFormat>On-screen Show (4:3)</PresentationFormat>
  <Paragraphs>393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Maple</vt:lpstr>
      <vt:lpstr>АНЕСТЕЗИЈА У ХИРУРГИЈИ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Propofol</vt:lpstr>
      <vt:lpstr>Ketamin</vt:lpstr>
      <vt:lpstr>Etomidat</vt:lpstr>
      <vt:lpstr>Inhalacioni opšti anestetici</vt:lpstr>
      <vt:lpstr>Održavanje opšte anestezije</vt:lpstr>
      <vt:lpstr>PowerPoint Presentation</vt:lpstr>
      <vt:lpstr>ОПШТА АНЕСТЕЗИЈА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Epiduralna anestezija </vt:lpstr>
      <vt:lpstr>Relaksanti</vt:lpstr>
    </vt:vector>
  </TitlesOfParts>
  <Company>CET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Milos M.</dc:creator>
  <cp:lastModifiedBy>Korisnik</cp:lastModifiedBy>
  <cp:revision>100</cp:revision>
  <cp:lastPrinted>1601-01-01T00:00:00Z</cp:lastPrinted>
  <dcterms:created xsi:type="dcterms:W3CDTF">2005-03-02T08:24:37Z</dcterms:created>
  <dcterms:modified xsi:type="dcterms:W3CDTF">2020-04-28T17:53:09Z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TC010731071033</vt:lpwstr>
  </property>
</Properties>
</file>